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notesSlides/notesSlide14.xml" ContentType="application/vnd.openxmlformats-officedocument.presentationml.notesSlide+xml"/>
  <Override PartName="/ppt/theme/theme2.xml" ContentType="application/vnd.openxmlformats-officedocument.theme+xml"/>
  <Override PartName="/ppt/notesSlides/notesSlide11.xml" ContentType="application/vnd.openxmlformats-officedocument.presentationml.notesSlide+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notesSlides/notesSlide9.xml" ContentType="application/vnd.openxmlformats-officedocument.presentationml.notesSlide+xml"/>
  <Override PartName="/ppt/slides/slide11.xml" ContentType="application/vnd.openxmlformats-officedocument.presentationml.slide+xml"/>
  <Override PartName="/ppt/slides/slide18.xml" ContentType="application/vnd.openxmlformats-officedocument.presentationml.slide+xml"/>
  <Override PartName="/ppt/notesSlides/notesSlide16.xml" ContentType="application/vnd.openxmlformats-officedocument.presentationml.notesSlide+xml"/>
  <Override PartName="/ppt/slideLayouts/slideLayout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notesSlides/notesSlide3.xml" ContentType="application/vnd.openxmlformats-officedocument.presentationml.notesSlid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Override PartName="/ppt/notesSlides/notesSlide7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4.xml" ContentType="application/vnd.openxmlformats-officedocument.presentationml.notes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Slides/notesSlide17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17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5.xml" ContentType="application/vnd.openxmlformats-officedocument.presentationml.notesSlide+xml"/>
  <Override PartName="/ppt/slideLayouts/slideLayout2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5.xml" ContentType="application/vnd.openxmlformats-officedocument.presentationml.slide+xml"/>
  <Override PartName="/ppt/slides/slide10.xml" ContentType="application/vnd.openxmlformats-officedocument.presentationml.slide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Override PartName="/ppt/notesSlides/notesSlide18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ppt/slides/slide8.xml" ContentType="application/vnd.openxmlformats-officedocument.presentationml.slide+xml"/>
  <Override PartName="/ppt/slides/slide15.xml" ContentType="application/vnd.openxmlformats-officedocument.presentationml.slide+xml"/>
  <Default Extension="bin" ContentType="application/vnd.openxmlformats-officedocument.presentationml.printerSettings"/>
  <Override PartName="/ppt/notesSlides/notesSlide10.xml" ContentType="application/vnd.openxmlformats-officedocument.presentationml.notesSlide+xml"/>
  <Default Extension="rels" ContentType="application/vnd.openxmlformats-package.relationships+xml"/>
  <Override PartName="/ppt/slides/slide9.xml" ContentType="application/vnd.openxmlformats-officedocument.presentationml.slide+xml"/>
  <Override PartName="/ppt/slides/slide6.xml" ContentType="application/vnd.openxmlformats-officedocument.presentationml.slide+xml"/>
  <Override PartName="/ppt/slides/slide16.xml" ContentType="application/vnd.openxmlformats-officedocument.presentationml.slide+xml"/>
  <Override PartName="/ppt/slides/slide19.xml" ContentType="application/vnd.openxmlformats-officedocument.presentationml.slide+xml"/>
  <Override PartName="/ppt/slides/slide1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trictFirstAndLastChars="0" saveSubsetFonts="1" autoCompressPictures="0">
  <p:sldMasterIdLst>
    <p:sldMasterId id="2147483649" r:id="rId1"/>
  </p:sldMasterIdLst>
  <p:notesMasterIdLst>
    <p:notesMasterId r:id="rId21"/>
  </p:notesMasterIdLst>
  <p:sldIdLst>
    <p:sldId id="257" r:id="rId2"/>
    <p:sldId id="268" r:id="rId3"/>
    <p:sldId id="259" r:id="rId4"/>
    <p:sldId id="260" r:id="rId5"/>
    <p:sldId id="261" r:id="rId6"/>
    <p:sldId id="262" r:id="rId7"/>
    <p:sldId id="263" r:id="rId8"/>
    <p:sldId id="264" r:id="rId9"/>
    <p:sldId id="266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07" charset="0"/>
        <a:ea typeface="ＭＳ Ｐゴシック" pitchFamily="-107" charset="-128"/>
        <a:cs typeface="ＭＳ Ｐゴシック" pitchFamily="-107" charset="-128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07" charset="0"/>
        <a:ea typeface="ＭＳ Ｐゴシック" pitchFamily="-107" charset="-128"/>
        <a:cs typeface="ＭＳ Ｐゴシック" pitchFamily="-107" charset="-128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07" charset="0"/>
        <a:ea typeface="ＭＳ Ｐゴシック" pitchFamily="-107" charset="-128"/>
        <a:cs typeface="ＭＳ Ｐゴシック" pitchFamily="-107" charset="-128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07" charset="0"/>
        <a:ea typeface="ＭＳ Ｐゴシック" pitchFamily="-107" charset="-128"/>
        <a:cs typeface="ＭＳ Ｐゴシック" pitchFamily="-107" charset="-128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07" charset="0"/>
        <a:ea typeface="ＭＳ Ｐゴシック" pitchFamily="-107" charset="-128"/>
        <a:cs typeface="ＭＳ Ｐゴシック" pitchFamily="-107" charset="-128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Arial" pitchFamily="-107" charset="0"/>
        <a:ea typeface="ＭＳ Ｐゴシック" pitchFamily="-107" charset="-128"/>
        <a:cs typeface="ＭＳ Ｐゴシック" pitchFamily="-107" charset="-128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Arial" pitchFamily="-107" charset="0"/>
        <a:ea typeface="ＭＳ Ｐゴシック" pitchFamily="-107" charset="-128"/>
        <a:cs typeface="ＭＳ Ｐゴシック" pitchFamily="-107" charset="-128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Arial" pitchFamily="-107" charset="0"/>
        <a:ea typeface="ＭＳ Ｐゴシック" pitchFamily="-107" charset="-128"/>
        <a:cs typeface="ＭＳ Ｐゴシック" pitchFamily="-107" charset="-128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Arial" pitchFamily="-107" charset="0"/>
        <a:ea typeface="ＭＳ Ｐゴシック" pitchFamily="-107" charset="-128"/>
        <a:cs typeface="ＭＳ Ｐゴシック" pitchFamily="-107" charset="-128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-664" y="-1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7" Type="http://schemas.openxmlformats.org/officeDocument/2006/relationships/slide" Target="slides/slide6.xml"/><Relationship Id="rId1" Type="http://schemas.openxmlformats.org/officeDocument/2006/relationships/slideMaster" Target="slideMasters/slideMaster1.xml"/><Relationship Id="rId24" Type="http://schemas.openxmlformats.org/officeDocument/2006/relationships/viewProps" Target="viewProps.xml"/><Relationship Id="rId25" Type="http://schemas.openxmlformats.org/officeDocument/2006/relationships/theme" Target="theme/theme1.xml"/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0" Type="http://schemas.openxmlformats.org/officeDocument/2006/relationships/slide" Target="slides/slide9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9" Type="http://schemas.openxmlformats.org/officeDocument/2006/relationships/slide" Target="slides/slide8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14" Type="http://schemas.openxmlformats.org/officeDocument/2006/relationships/slide" Target="slides/slide13.xml"/><Relationship Id="rId23" Type="http://schemas.openxmlformats.org/officeDocument/2006/relationships/presProps" Target="presProps.xml"/><Relationship Id="rId4" Type="http://schemas.openxmlformats.org/officeDocument/2006/relationships/slide" Target="slides/slide3.xml"/><Relationship Id="rId26" Type="http://schemas.openxmlformats.org/officeDocument/2006/relationships/tableStyles" Target="tableStyles.xml"/><Relationship Id="rId11" Type="http://schemas.openxmlformats.org/officeDocument/2006/relationships/slide" Target="slides/slide10.xml"/><Relationship Id="rId6" Type="http://schemas.openxmlformats.org/officeDocument/2006/relationships/slide" Target="slides/slide5.xml"/><Relationship Id="rId16" Type="http://schemas.openxmlformats.org/officeDocument/2006/relationships/slide" Target="slides/slide1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2" Type="http://schemas.openxmlformats.org/officeDocument/2006/relationships/printerSettings" Target="printerSettings/printerSettings1.bin"/><Relationship Id="rId21" Type="http://schemas.openxmlformats.org/officeDocument/2006/relationships/notesMaster" Target="notesMasters/notes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C1B877E-ABB4-2B44-AC19-A9F0BDF915C5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8" charset="0"/>
        <a:ea typeface="ＭＳ Ｐゴシック" pitchFamily="-108" charset="-128"/>
        <a:cs typeface="ＭＳ Ｐゴシック" pitchFamily="-108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8" charset="0"/>
        <a:ea typeface="ＭＳ Ｐゴシック" pitchFamily="-10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8" charset="0"/>
        <a:ea typeface="ＭＳ Ｐゴシック" pitchFamily="-10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8" charset="0"/>
        <a:ea typeface="ＭＳ Ｐゴシック" pitchFamily="-10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8" charset="0"/>
        <a:ea typeface="ＭＳ Ｐゴシック" pitchFamily="-108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5828E24-4583-0642-B9AB-DC316DB4FAEA}" type="slidenum">
              <a:rPr lang="en-US"/>
              <a:pPr/>
              <a:t>1</a:t>
            </a:fld>
            <a:endParaRPr lang="en-US"/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E1BBEB9-F6F3-1C45-BAC1-B0C9EB85D051}" type="slidenum">
              <a:rPr lang="en-US"/>
              <a:pPr/>
              <a:t>11</a:t>
            </a:fld>
            <a:endParaRPr lang="en-US"/>
          </a:p>
        </p:txBody>
      </p:sp>
      <p:sp>
        <p:nvSpPr>
          <p:cNvPr id="20483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33" charset="0"/>
              <a:ea typeface="ＭＳ Ｐゴシック" pitchFamily="33" charset="-128"/>
              <a:cs typeface="ＭＳ Ｐゴシック" pitchFamily="33" charset="-128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2AA2113-B59A-BF48-8BFE-05FF1E517030}" type="slidenum">
              <a:rPr lang="en-US"/>
              <a:pPr/>
              <a:t>12</a:t>
            </a:fld>
            <a:endParaRPr lang="en-US"/>
          </a:p>
        </p:txBody>
      </p:sp>
      <p:sp>
        <p:nvSpPr>
          <p:cNvPr id="22531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33" charset="0"/>
              <a:ea typeface="ＭＳ Ｐゴシック" pitchFamily="33" charset="-128"/>
              <a:cs typeface="ＭＳ Ｐゴシック" pitchFamily="33" charset="-128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08506D6-1B63-6844-9D72-2EAA1111D1B1}" type="slidenum">
              <a:rPr lang="en-US"/>
              <a:pPr/>
              <a:t>13</a:t>
            </a:fld>
            <a:endParaRPr lang="en-US"/>
          </a:p>
        </p:txBody>
      </p:sp>
      <p:sp>
        <p:nvSpPr>
          <p:cNvPr id="24579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33" charset="0"/>
              <a:ea typeface="ＭＳ Ｐゴシック" pitchFamily="33" charset="-128"/>
              <a:cs typeface="ＭＳ Ｐゴシック" pitchFamily="33" charset="-128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C907B2C-8EBD-4B4C-B67C-9D2EBAA6B1F6}" type="slidenum">
              <a:rPr lang="en-US"/>
              <a:pPr/>
              <a:t>14</a:t>
            </a:fld>
            <a:endParaRPr lang="en-US"/>
          </a:p>
        </p:txBody>
      </p:sp>
      <p:sp>
        <p:nvSpPr>
          <p:cNvPr id="26627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33" charset="0"/>
              <a:ea typeface="ＭＳ Ｐゴシック" pitchFamily="33" charset="-128"/>
              <a:cs typeface="ＭＳ Ｐゴシック" pitchFamily="33" charset="-128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A7CE1DE-D322-7843-BFE0-A514CE1C4E84}" type="slidenum">
              <a:rPr lang="en-US"/>
              <a:pPr/>
              <a:t>15</a:t>
            </a:fld>
            <a:endParaRPr lang="en-US"/>
          </a:p>
        </p:txBody>
      </p:sp>
      <p:sp>
        <p:nvSpPr>
          <p:cNvPr id="28675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33" charset="0"/>
              <a:ea typeface="ＭＳ Ｐゴシック" pitchFamily="33" charset="-128"/>
              <a:cs typeface="ＭＳ Ｐゴシック" pitchFamily="33" charset="-128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6D24911-576A-4945-9011-AD04189EE734}" type="slidenum">
              <a:rPr lang="en-US"/>
              <a:pPr/>
              <a:t>16</a:t>
            </a:fld>
            <a:endParaRPr lang="en-US"/>
          </a:p>
        </p:txBody>
      </p:sp>
      <p:sp>
        <p:nvSpPr>
          <p:cNvPr id="30723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33" charset="0"/>
              <a:ea typeface="ＭＳ Ｐゴシック" pitchFamily="33" charset="-128"/>
              <a:cs typeface="ＭＳ Ｐゴシック" pitchFamily="33" charset="-128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BAC7C30-2BD0-5E43-81D7-5F98B9D71A66}" type="slidenum">
              <a:rPr lang="en-US"/>
              <a:pPr/>
              <a:t>17</a:t>
            </a:fld>
            <a:endParaRPr lang="en-US"/>
          </a:p>
        </p:txBody>
      </p:sp>
      <p:sp>
        <p:nvSpPr>
          <p:cNvPr id="32771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33" charset="0"/>
              <a:ea typeface="ＭＳ Ｐゴシック" pitchFamily="33" charset="-128"/>
              <a:cs typeface="ＭＳ Ｐゴシック" pitchFamily="33" charset="-128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717F975-260A-8E49-800D-C647C8CE7082}" type="slidenum">
              <a:rPr lang="en-US"/>
              <a:pPr/>
              <a:t>18</a:t>
            </a:fld>
            <a:endParaRPr lang="en-US"/>
          </a:p>
        </p:txBody>
      </p:sp>
      <p:sp>
        <p:nvSpPr>
          <p:cNvPr id="34819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33" charset="0"/>
              <a:ea typeface="ＭＳ Ｐゴシック" pitchFamily="33" charset="-128"/>
              <a:cs typeface="ＭＳ Ｐゴシック" pitchFamily="33" charset="-128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7AFE6BC-1E48-834C-853E-A59D070F6028}" type="slidenum">
              <a:rPr lang="en-US"/>
              <a:pPr/>
              <a:t>19</a:t>
            </a:fld>
            <a:endParaRPr lang="en-US"/>
          </a:p>
        </p:txBody>
      </p:sp>
      <p:sp>
        <p:nvSpPr>
          <p:cNvPr id="36867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33" charset="0"/>
              <a:ea typeface="ＭＳ Ｐゴシック" pitchFamily="33" charset="-128"/>
              <a:cs typeface="ＭＳ Ｐゴシック" pitchFamily="33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95A388C-DFCD-DC45-B5F6-7EF48A27E0D4}" type="slidenum">
              <a:rPr lang="en-US"/>
              <a:pPr/>
              <a:t>3</a:t>
            </a:fld>
            <a:endParaRPr lang="en-US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5677B7C-FF79-C54E-9948-10E9CA25425C}" type="slidenum">
              <a:rPr lang="en-US"/>
              <a:pPr/>
              <a:t>4</a:t>
            </a:fld>
            <a:endParaRPr lang="en-US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B0FE9CE-C338-FA4F-9F10-B4A77F94D531}" type="slidenum">
              <a:rPr lang="en-US"/>
              <a:pPr/>
              <a:t>5</a:t>
            </a:fld>
            <a:endParaRPr lang="en-US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4C03E9B-C7EC-CF48-A789-B6C71A13E17B}" type="slidenum">
              <a:rPr lang="en-US"/>
              <a:pPr/>
              <a:t>6</a:t>
            </a:fld>
            <a:endParaRPr lang="en-US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3DE9A92-2DDD-6D49-AC49-29BF867C173D}" type="slidenum">
              <a:rPr lang="en-US"/>
              <a:pPr/>
              <a:t>7</a:t>
            </a:fld>
            <a:endParaRPr lang="en-US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5357E03-91CC-4D42-B1BD-505A5E29EEDC}" type="slidenum">
              <a:rPr lang="en-US"/>
              <a:pPr/>
              <a:t>8</a:t>
            </a:fld>
            <a:endParaRPr lang="en-US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1E88093-6CDC-6A41-B461-70B39FA218F0}" type="slidenum">
              <a:rPr lang="en-US"/>
              <a:pPr/>
              <a:t>9</a:t>
            </a:fld>
            <a:endParaRPr lang="en-US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6C6C1AE-C3B9-4E49-94FF-681E41DB488F}" type="slidenum">
              <a:rPr lang="en-US"/>
              <a:pPr/>
              <a:t>10</a:t>
            </a:fld>
            <a:endParaRPr lang="en-US"/>
          </a:p>
        </p:txBody>
      </p:sp>
      <p:sp>
        <p:nvSpPr>
          <p:cNvPr id="18435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33" charset="0"/>
              <a:ea typeface="ＭＳ Ｐゴシック" pitchFamily="33" charset="-128"/>
              <a:cs typeface="ＭＳ Ｐゴシック" pitchFamily="33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88" y="-1588"/>
            <a:ext cx="9145588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914400" y="1600200"/>
            <a:ext cx="73152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914400" y="2895600"/>
            <a:ext cx="73152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914400" y="6096000"/>
            <a:ext cx="16764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0960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096000"/>
            <a:ext cx="1676400" cy="457200"/>
          </a:xfrm>
        </p:spPr>
        <p:txBody>
          <a:bodyPr/>
          <a:lstStyle>
            <a:lvl1pPr>
              <a:defRPr/>
            </a:lvl1pPr>
          </a:lstStyle>
          <a:p>
            <a:fld id="{18CB3F9A-FD5D-9B4A-BE9C-1A2DC25AF32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980E727-5A06-2144-9F03-4F1FFA19DD5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562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562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C60B83C-6216-784C-97B8-65115FBE2DB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325290-29A4-4947-9724-BDCB5A540CC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E405656-3D81-B840-AB8D-F83ACF810A7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E858126-8B17-F14B-A6CD-D6325B4913E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9C60417-1424-C444-9AE0-BDCBD6A9874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EAD9C52-82AD-5E4C-ACC1-F923A43A069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31D2DB8-C705-E945-BD3D-CDD38C430B4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0DBF30B-54A3-0948-A999-245307D6634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A476146-88DA-B24D-94F4-4E37AB66629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4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-1588" y="-1588"/>
            <a:ext cx="9145588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1219200" y="1600200"/>
            <a:ext cx="5926138" cy="9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7772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1722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1722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1722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AA08819A-C6C4-4F4B-BFE9-82819E2C5126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latin typeface="Helvetica" pitchFamily="-108" charset="0"/>
          <a:ea typeface="ＭＳ Ｐゴシック" pitchFamily="-108" charset="-128"/>
          <a:cs typeface="ＭＳ Ｐゴシック" pitchFamily="-108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latin typeface="Helvetica" pitchFamily="-108" charset="0"/>
          <a:ea typeface="ＭＳ Ｐゴシック" pitchFamily="-108" charset="-128"/>
          <a:cs typeface="ＭＳ Ｐゴシック" pitchFamily="-108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latin typeface="Helvetica" pitchFamily="-108" charset="0"/>
          <a:ea typeface="ＭＳ Ｐゴシック" pitchFamily="-108" charset="-128"/>
          <a:cs typeface="ＭＳ Ｐゴシック" pitchFamily="-108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latin typeface="Helvetica" pitchFamily="-108" charset="0"/>
          <a:ea typeface="ＭＳ Ｐゴシック" pitchFamily="-108" charset="-128"/>
          <a:cs typeface="ＭＳ Ｐゴシック" pitchFamily="-108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latin typeface="Helvetica" pitchFamily="-108" charset="0"/>
          <a:ea typeface="ＭＳ Ｐゴシック" pitchFamily="-108" charset="-128"/>
          <a:cs typeface="ＭＳ Ｐゴシック" pitchFamily="-108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latin typeface="Helvetica" pitchFamily="-108" charset="0"/>
          <a:ea typeface="ＭＳ Ｐゴシック" pitchFamily="-108" charset="-128"/>
          <a:cs typeface="ＭＳ Ｐゴシック" pitchFamily="-108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latin typeface="Helvetica" pitchFamily="-108" charset="0"/>
          <a:ea typeface="ＭＳ Ｐゴシック" pitchFamily="-108" charset="-128"/>
          <a:cs typeface="ＭＳ Ｐゴシック" pitchFamily="-108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 b="1">
          <a:solidFill>
            <a:schemeClr val="tx2"/>
          </a:solidFill>
          <a:latin typeface="Helvetica" pitchFamily="-108" charset="0"/>
          <a:ea typeface="ＭＳ Ｐゴシック" pitchFamily="-108" charset="-128"/>
          <a:cs typeface="ＭＳ Ｐゴシック" pitchFamily="-108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3.jpeg"/><Relationship Id="rId5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image" Target="../media/image27.png"/><Relationship Id="rId1" Type="http://schemas.openxmlformats.org/officeDocument/2006/relationships/video" Target="file://localhost/Users/scottthomas/Documents/School/Class%20Pictures/Biology/Biology%201/RNA/transcription.mov" TargetMode="External"/><Relationship Id="rId2" Type="http://schemas.openxmlformats.org/officeDocument/2006/relationships/slideLayout" Target="../slideLayouts/slideLayout7.xml"/><Relationship Id="rId3" Type="http://schemas.openxmlformats.org/officeDocument/2006/relationships/notesSlide" Target="../notesSlides/notesSlide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image" Target="../media/image32.png"/><Relationship Id="rId1" Type="http://schemas.openxmlformats.org/officeDocument/2006/relationships/video" Target="file://localhost/Users/scottthomas/Documents/School/Class%20Pictures/Biology/Biology%201/RNA/translation.mov" TargetMode="External"/><Relationship Id="rId2" Type="http://schemas.openxmlformats.org/officeDocument/2006/relationships/slideLayout" Target="../slideLayouts/slideLayout7.xml"/><Relationship Id="rId3" Type="http://schemas.openxmlformats.org/officeDocument/2006/relationships/notesSlide" Target="../notesSlides/notesSlide18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eg"/><Relationship Id="rId3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7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8.jpeg"/><Relationship Id="rId6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4.jpeg"/><Relationship Id="rId5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/>
            <a:r>
              <a:rPr lang="en-US" u="sng" dirty="0">
                <a:latin typeface="Geneva" pitchFamily="-107" charset="0"/>
              </a:rPr>
              <a:t>CHAPTER 10</a:t>
            </a:r>
            <a:r>
              <a:rPr lang="en-US" u="sng" dirty="0">
                <a:latin typeface="Geneva" pitchFamily="-107" charset="0"/>
                <a:sym typeface="Wingdings" pitchFamily="-107" charset="2"/>
              </a:rPr>
              <a:t></a:t>
            </a:r>
            <a:r>
              <a:rPr lang="en-US" u="sng" dirty="0" smtClean="0">
                <a:latin typeface="Geneva" pitchFamily="-107" charset="0"/>
              </a:rPr>
              <a:t> Molecular Biology of the Gene</a:t>
            </a:r>
            <a:endParaRPr lang="en-US" dirty="0"/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304800" y="838200"/>
            <a:ext cx="84582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655763" algn="l"/>
                <a:tab pos="1830388" algn="l"/>
              </a:tabLst>
            </a:pPr>
            <a:r>
              <a:rPr lang="en-US" sz="2000" u="sng" dirty="0" smtClean="0">
                <a:latin typeface="Geneva" pitchFamily="-107" charset="0"/>
              </a:rPr>
              <a:t>10.2/10.3</a:t>
            </a:r>
            <a:r>
              <a:rPr lang="en-US" sz="2000" u="sng" dirty="0" smtClean="0">
                <a:latin typeface="Geneva" pitchFamily="-107" charset="0"/>
                <a:sym typeface="Wingdings" pitchFamily="-107" charset="2"/>
              </a:rPr>
              <a:t></a:t>
            </a:r>
            <a:r>
              <a:rPr lang="en-US" sz="2000" u="sng" dirty="0" smtClean="0">
                <a:latin typeface="Geneva" pitchFamily="-107" charset="0"/>
              </a:rPr>
              <a:t> DNA &amp; RNA are polymers of nucleotides/DNA is </a:t>
            </a:r>
            <a:r>
              <a:rPr lang="en-US" sz="2000" dirty="0" smtClean="0">
                <a:latin typeface="Geneva" pitchFamily="-107" charset="0"/>
              </a:rPr>
              <a:t>	</a:t>
            </a:r>
            <a:r>
              <a:rPr lang="en-US" sz="2000" u="sng" dirty="0" smtClean="0">
                <a:latin typeface="Geneva" pitchFamily="-107" charset="0"/>
              </a:rPr>
              <a:t>double-stranded helix</a:t>
            </a:r>
            <a:endParaRPr lang="en-US" sz="2000" dirty="0" smtClean="0">
              <a:latin typeface="Geneva" pitchFamily="-107" charset="0"/>
            </a:endParaRPr>
          </a:p>
          <a:p>
            <a:pPr>
              <a:tabLst>
                <a:tab pos="1485900" algn="l"/>
                <a:tab pos="1830388" algn="l"/>
              </a:tabLst>
            </a:pPr>
            <a:r>
              <a:rPr lang="en-US" sz="2000" dirty="0">
                <a:latin typeface="Geneva" pitchFamily="-107" charset="0"/>
              </a:rPr>
              <a:t>Objectives: 1) Know who is credited </a:t>
            </a:r>
            <a:r>
              <a:rPr lang="en-US" sz="2000" dirty="0" err="1">
                <a:latin typeface="Geneva" pitchFamily="-107" charset="0"/>
              </a:rPr>
              <a:t>w</a:t>
            </a:r>
            <a:r>
              <a:rPr lang="en-US" sz="2000" dirty="0">
                <a:latin typeface="Geneva" pitchFamily="-107" charset="0"/>
              </a:rPr>
              <a:t>/ the discovery of the DNA 	</a:t>
            </a:r>
            <a:r>
              <a:rPr lang="en-US" sz="2000" dirty="0" smtClean="0">
                <a:latin typeface="Geneva" pitchFamily="-107" charset="0"/>
              </a:rPr>
              <a:t>	structure</a:t>
            </a:r>
            <a:endParaRPr lang="en-US" sz="2000" dirty="0">
              <a:latin typeface="Geneva" pitchFamily="-107" charset="0"/>
            </a:endParaRPr>
          </a:p>
          <a:p>
            <a:pPr>
              <a:tabLst>
                <a:tab pos="1485900" algn="l"/>
                <a:tab pos="1830388" algn="l"/>
              </a:tabLst>
            </a:pPr>
            <a:r>
              <a:rPr lang="en-US" sz="2000" dirty="0">
                <a:latin typeface="Geneva" pitchFamily="-107" charset="0"/>
              </a:rPr>
              <a:t>	2) Describe the structure of </a:t>
            </a:r>
            <a:r>
              <a:rPr lang="en-US" sz="2000" dirty="0" smtClean="0">
                <a:latin typeface="Geneva" pitchFamily="-107" charset="0"/>
              </a:rPr>
              <a:t>DNA &amp; RNA</a:t>
            </a:r>
          </a:p>
          <a:p>
            <a:pPr>
              <a:tabLst>
                <a:tab pos="1485900" algn="l"/>
                <a:tab pos="1830388" algn="l"/>
              </a:tabLst>
            </a:pPr>
            <a:r>
              <a:rPr lang="en-US" sz="2000" dirty="0">
                <a:latin typeface="Geneva" pitchFamily="-107" charset="0"/>
              </a:rPr>
              <a:t>	3) Define complimentary base </a:t>
            </a:r>
            <a:r>
              <a:rPr lang="en-US" sz="2000" dirty="0" smtClean="0">
                <a:latin typeface="Geneva" pitchFamily="-107" charset="0"/>
              </a:rPr>
              <a:t>pairing</a:t>
            </a:r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0" y="2743200"/>
            <a:ext cx="91440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tabLst>
                <a:tab pos="344488" algn="l"/>
                <a:tab pos="796925" algn="l"/>
              </a:tabLst>
            </a:pPr>
            <a:r>
              <a:rPr lang="en-US" sz="2000" dirty="0">
                <a:latin typeface="Geneva" pitchFamily="-107" charset="0"/>
              </a:rPr>
              <a:t>I.  Structure of DNA</a:t>
            </a:r>
          </a:p>
          <a:p>
            <a:pPr>
              <a:tabLst>
                <a:tab pos="344488" algn="l"/>
                <a:tab pos="796925" algn="l"/>
              </a:tabLst>
            </a:pPr>
            <a:r>
              <a:rPr lang="en-US" sz="2000" dirty="0">
                <a:latin typeface="Geneva" pitchFamily="-107" charset="0"/>
              </a:rPr>
              <a:t>	A.  James Watson &amp; Francis Crick</a:t>
            </a:r>
          </a:p>
          <a:p>
            <a:pPr>
              <a:tabLst>
                <a:tab pos="344488" algn="l"/>
                <a:tab pos="796925" algn="l"/>
              </a:tabLst>
            </a:pPr>
            <a:r>
              <a:rPr lang="en-US" sz="2000" dirty="0" smtClean="0">
                <a:latin typeface="Geneva" pitchFamily="-107" charset="0"/>
              </a:rPr>
              <a:t>		1</a:t>
            </a:r>
            <a:r>
              <a:rPr lang="en-US" sz="2000" dirty="0">
                <a:latin typeface="Geneva" pitchFamily="-107" charset="0"/>
              </a:rPr>
              <a:t>.  Credited </a:t>
            </a:r>
            <a:r>
              <a:rPr lang="en-US" sz="2000" dirty="0" err="1">
                <a:latin typeface="Geneva" pitchFamily="-107" charset="0"/>
              </a:rPr>
              <a:t>w</a:t>
            </a:r>
            <a:r>
              <a:rPr lang="en-US" sz="2000" dirty="0">
                <a:latin typeface="Geneva" pitchFamily="-107" charset="0"/>
              </a:rPr>
              <a:t>/ the discovery of the structure of DNA</a:t>
            </a:r>
          </a:p>
          <a:p>
            <a:pPr>
              <a:tabLst>
                <a:tab pos="344488" algn="l"/>
                <a:tab pos="796925" algn="l"/>
              </a:tabLst>
            </a:pPr>
            <a:r>
              <a:rPr lang="en-US" sz="2000" dirty="0" smtClean="0">
                <a:latin typeface="Geneva" pitchFamily="-107" charset="0"/>
              </a:rPr>
              <a:t>		2</a:t>
            </a:r>
            <a:r>
              <a:rPr lang="en-US" sz="2000" dirty="0">
                <a:latin typeface="Geneva" pitchFamily="-107" charset="0"/>
              </a:rPr>
              <a:t>.  Where awarded the Nobel Prize in 1962</a:t>
            </a:r>
            <a:endParaRPr lang="en-US" dirty="0"/>
          </a:p>
        </p:txBody>
      </p:sp>
      <p:pic>
        <p:nvPicPr>
          <p:cNvPr id="7" name="Picture 6" descr="10_03a_FranklinX-ray-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4191000"/>
            <a:ext cx="3225127" cy="2337815"/>
          </a:xfrm>
          <a:prstGeom prst="rect">
            <a:avLst/>
          </a:prstGeom>
        </p:spPr>
      </p:pic>
      <p:pic>
        <p:nvPicPr>
          <p:cNvPr id="8" name="Picture 7" descr="10_03bWatsonAndCrick-L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6800" y="4114800"/>
            <a:ext cx="2979624" cy="25262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0" y="914400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44488" algn="l"/>
              </a:tabLst>
            </a:pPr>
            <a:r>
              <a:rPr lang="en-US" sz="2000" dirty="0" smtClean="0">
                <a:latin typeface="Geneva" pitchFamily="33" charset="0"/>
              </a:rPr>
              <a:t>I.  </a:t>
            </a:r>
            <a:r>
              <a:rPr lang="en-US" sz="2000" dirty="0">
                <a:latin typeface="Geneva" pitchFamily="33" charset="0"/>
              </a:rPr>
              <a:t>The transfer of genetic information</a:t>
            </a:r>
          </a:p>
          <a:p>
            <a:pPr>
              <a:tabLst>
                <a:tab pos="344488" algn="l"/>
              </a:tabLst>
            </a:pPr>
            <a:r>
              <a:rPr lang="en-US" sz="2000" dirty="0">
                <a:latin typeface="Geneva" pitchFamily="33" charset="0"/>
              </a:rPr>
              <a:t>	A.  Now that we know what DNA is, what is it used for?</a:t>
            </a:r>
            <a:endParaRPr lang="en-US" dirty="0"/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0" y="1524000"/>
            <a:ext cx="9144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742950" algn="l"/>
                <a:tab pos="1141413" algn="l"/>
                <a:tab pos="1538288" algn="l"/>
              </a:tabLst>
            </a:pPr>
            <a:r>
              <a:rPr lang="en-US" sz="2000" dirty="0">
                <a:latin typeface="Geneva" pitchFamily="33" charset="0"/>
              </a:rPr>
              <a:t>	1.  Gene expression</a:t>
            </a:r>
          </a:p>
          <a:p>
            <a:pPr>
              <a:tabLst>
                <a:tab pos="742950" algn="l"/>
                <a:tab pos="1141413" algn="l"/>
                <a:tab pos="1538288" algn="l"/>
              </a:tabLst>
            </a:pPr>
            <a:r>
              <a:rPr lang="en-US" sz="2000" dirty="0" smtClean="0">
                <a:latin typeface="Geneva" pitchFamily="33" charset="0"/>
              </a:rPr>
              <a:t>		a</a:t>
            </a:r>
            <a:r>
              <a:rPr lang="en-US" sz="2000" dirty="0">
                <a:latin typeface="Geneva" pitchFamily="33" charset="0"/>
              </a:rPr>
              <a:t>.  The use of the genetic info in DNA to make proteins</a:t>
            </a:r>
          </a:p>
          <a:p>
            <a:pPr>
              <a:tabLst>
                <a:tab pos="742950" algn="l"/>
                <a:tab pos="1141413" algn="l"/>
                <a:tab pos="1538288" algn="l"/>
              </a:tabLst>
            </a:pPr>
            <a:r>
              <a:rPr lang="en-US" sz="2000" dirty="0" smtClean="0">
                <a:latin typeface="Geneva" pitchFamily="33" charset="0"/>
              </a:rPr>
              <a:t>			1</a:t>
            </a:r>
            <a:r>
              <a:rPr lang="en-US" sz="2000" dirty="0">
                <a:latin typeface="Geneva" pitchFamily="33" charset="0"/>
              </a:rPr>
              <a:t>.  DNA </a:t>
            </a:r>
            <a:r>
              <a:rPr lang="en-US" sz="2000" dirty="0" err="1">
                <a:latin typeface="Geneva" pitchFamily="33" charset="0"/>
              </a:rPr>
              <a:t>info</a:t>
            </a:r>
            <a:r>
              <a:rPr lang="en-US" sz="2000" dirty="0" err="1" smtClean="0">
                <a:latin typeface="Geneva" pitchFamily="33" charset="0"/>
                <a:sym typeface="Wingdings" pitchFamily="33" charset="2"/>
              </a:rPr>
              <a:t></a:t>
            </a:r>
            <a:r>
              <a:rPr lang="en-US" sz="2000" dirty="0" err="1" smtClean="0">
                <a:latin typeface="Geneva" pitchFamily="33" charset="0"/>
              </a:rPr>
              <a:t>RNA</a:t>
            </a:r>
            <a:r>
              <a:rPr lang="en-US" sz="2000" dirty="0" err="1" smtClean="0">
                <a:latin typeface="Geneva" pitchFamily="33" charset="0"/>
                <a:sym typeface="Wingdings" pitchFamily="33" charset="2"/>
              </a:rPr>
              <a:t></a:t>
            </a:r>
            <a:r>
              <a:rPr lang="en-US" sz="2000" dirty="0" err="1">
                <a:latin typeface="Geneva" pitchFamily="33" charset="0"/>
              </a:rPr>
              <a:t>Proteins</a:t>
            </a:r>
            <a:endParaRPr lang="en-US" dirty="0"/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0" y="2438400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1938338" indent="-1938338">
              <a:tabLst>
                <a:tab pos="1538288" algn="l"/>
                <a:tab pos="1947863" algn="l"/>
              </a:tabLst>
            </a:pPr>
            <a:r>
              <a:rPr lang="en-US" sz="2000" dirty="0" smtClean="0">
                <a:latin typeface="Geneva" pitchFamily="33" charset="0"/>
              </a:rPr>
              <a:t>		a.  “central dogma” of biology</a:t>
            </a:r>
            <a:endParaRPr lang="en-US" dirty="0"/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0" y="2743200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1485900" indent="-1485900">
              <a:tabLst>
                <a:tab pos="1141413" algn="l"/>
                <a:tab pos="1538288" algn="l"/>
              </a:tabLst>
            </a:pPr>
            <a:r>
              <a:rPr lang="en-US" sz="2000" dirty="0">
                <a:latin typeface="Geneva" pitchFamily="33" charset="0"/>
              </a:rPr>
              <a:t>	</a:t>
            </a:r>
            <a:r>
              <a:rPr lang="en-US" sz="2000" dirty="0" err="1">
                <a:latin typeface="Geneva" pitchFamily="33" charset="0"/>
              </a:rPr>
              <a:t>b</a:t>
            </a:r>
            <a:r>
              <a:rPr lang="en-US" sz="2000" dirty="0">
                <a:latin typeface="Geneva" pitchFamily="33" charset="0"/>
              </a:rPr>
              <a:t>.  Through gene expression, the info encoded in DNA directs all cellular activities</a:t>
            </a:r>
            <a:endParaRPr lang="en-US" dirty="0"/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0" y="3352800"/>
            <a:ext cx="914400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141413" algn="l"/>
                <a:tab pos="1538288" algn="l"/>
                <a:tab pos="1947863" algn="l"/>
              </a:tabLst>
            </a:pPr>
            <a:r>
              <a:rPr lang="en-US" sz="2000" dirty="0">
                <a:latin typeface="Geneva" pitchFamily="33" charset="0"/>
              </a:rPr>
              <a:t>	</a:t>
            </a:r>
            <a:r>
              <a:rPr lang="en-US" sz="2000" dirty="0" err="1">
                <a:latin typeface="Geneva" pitchFamily="33" charset="0"/>
              </a:rPr>
              <a:t>c</a:t>
            </a:r>
            <a:r>
              <a:rPr lang="en-US" sz="2000" dirty="0">
                <a:latin typeface="Geneva" pitchFamily="33" charset="0"/>
              </a:rPr>
              <a:t>.  Takes place in 2 stages</a:t>
            </a:r>
          </a:p>
          <a:p>
            <a:pPr>
              <a:tabLst>
                <a:tab pos="1141413" algn="l"/>
                <a:tab pos="1538288" algn="l"/>
                <a:tab pos="1947863" algn="l"/>
              </a:tabLst>
            </a:pPr>
            <a:r>
              <a:rPr lang="en-US" sz="2000" dirty="0" smtClean="0">
                <a:latin typeface="Geneva" pitchFamily="33" charset="0"/>
              </a:rPr>
              <a:t>		1</a:t>
            </a:r>
            <a:r>
              <a:rPr lang="en-US" sz="2000" dirty="0">
                <a:latin typeface="Geneva" pitchFamily="33" charset="0"/>
              </a:rPr>
              <a:t>.  Transcription</a:t>
            </a:r>
          </a:p>
          <a:p>
            <a:pPr>
              <a:tabLst>
                <a:tab pos="1141413" algn="l"/>
                <a:tab pos="1538288" algn="l"/>
                <a:tab pos="1947863" algn="l"/>
              </a:tabLst>
            </a:pPr>
            <a:r>
              <a:rPr lang="en-US" sz="2000" dirty="0" smtClean="0">
                <a:latin typeface="Geneva" pitchFamily="33" charset="0"/>
              </a:rPr>
              <a:t>			a</a:t>
            </a:r>
            <a:r>
              <a:rPr lang="en-US" sz="2000" dirty="0">
                <a:latin typeface="Geneva" pitchFamily="33" charset="0"/>
              </a:rPr>
              <a:t>.  An RNA molecule is made using DNA as a template</a:t>
            </a:r>
          </a:p>
          <a:p>
            <a:pPr>
              <a:tabLst>
                <a:tab pos="1141413" algn="l"/>
                <a:tab pos="1538288" algn="l"/>
                <a:tab pos="1947863" algn="l"/>
              </a:tabLst>
            </a:pPr>
            <a:r>
              <a:rPr lang="en-US" sz="2000" dirty="0" smtClean="0">
                <a:latin typeface="Geneva" pitchFamily="33" charset="0"/>
              </a:rPr>
              <a:t>		2</a:t>
            </a:r>
            <a:r>
              <a:rPr lang="en-US" sz="2000" dirty="0">
                <a:latin typeface="Geneva" pitchFamily="33" charset="0"/>
              </a:rPr>
              <a:t>.  Translation</a:t>
            </a:r>
          </a:p>
          <a:p>
            <a:pPr>
              <a:tabLst>
                <a:tab pos="1141413" algn="l"/>
                <a:tab pos="1538288" algn="l"/>
                <a:tab pos="1947863" algn="l"/>
              </a:tabLst>
            </a:pPr>
            <a:r>
              <a:rPr lang="en-US" sz="2000" dirty="0" smtClean="0">
                <a:latin typeface="Geneva" pitchFamily="33" charset="0"/>
              </a:rPr>
              <a:t>			a</a:t>
            </a:r>
            <a:r>
              <a:rPr lang="en-US" sz="2000" dirty="0">
                <a:latin typeface="Geneva" pitchFamily="33" charset="0"/>
              </a:rPr>
              <a:t>.  Amino Acids (AA) are assembled to create </a:t>
            </a:r>
            <a:r>
              <a:rPr lang="en-US" sz="2000" dirty="0" smtClean="0">
                <a:latin typeface="Geneva" pitchFamily="33" charset="0"/>
              </a:rPr>
              <a:t>proteins</a:t>
            </a:r>
          </a:p>
          <a:p>
            <a:pPr>
              <a:tabLst>
                <a:tab pos="1141413" algn="l"/>
                <a:tab pos="1538288" algn="l"/>
                <a:tab pos="1938338" algn="l"/>
                <a:tab pos="2290763" algn="l"/>
              </a:tabLst>
            </a:pPr>
            <a:r>
              <a:rPr lang="en-US" sz="2000" dirty="0" smtClean="0">
                <a:latin typeface="Geneva" pitchFamily="33" charset="0"/>
              </a:rPr>
              <a:t>			</a:t>
            </a:r>
            <a:r>
              <a:rPr lang="en-US" sz="2000" dirty="0" err="1" smtClean="0">
                <a:latin typeface="Geneva" pitchFamily="33" charset="0"/>
              </a:rPr>
              <a:t>b</a:t>
            </a:r>
            <a:r>
              <a:rPr lang="en-US" sz="2000" dirty="0" smtClean="0">
                <a:latin typeface="Geneva" pitchFamily="33" charset="0"/>
              </a:rPr>
              <a:t>.  </a:t>
            </a:r>
            <a:r>
              <a:rPr lang="en-US" sz="2000" dirty="0" smtClean="0">
                <a:latin typeface="Geneva" pitchFamily="33" charset="0"/>
              </a:rPr>
              <a:t>Remember- Amino Acids are the building blocks of</a:t>
            </a:r>
            <a:r>
              <a:rPr lang="en-US" sz="2000" dirty="0" smtClean="0">
                <a:latin typeface="Geneva" pitchFamily="33" charset="0"/>
              </a:rPr>
              <a:t> 				proteins</a:t>
            </a:r>
            <a:endParaRPr lang="en-US" sz="2000" dirty="0"/>
          </a:p>
        </p:txBody>
      </p:sp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0" y="5546725"/>
            <a:ext cx="91440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98463" algn="l"/>
                <a:tab pos="796925" algn="l"/>
              </a:tabLst>
            </a:pPr>
            <a:r>
              <a:rPr lang="en-US" sz="2000" dirty="0" smtClean="0">
                <a:latin typeface="Geneva" pitchFamily="33" charset="0"/>
              </a:rPr>
              <a:t>II.  </a:t>
            </a:r>
            <a:r>
              <a:rPr lang="en-US" sz="2000" dirty="0">
                <a:latin typeface="Geneva" pitchFamily="33" charset="0"/>
              </a:rPr>
              <a:t>Transcription</a:t>
            </a:r>
          </a:p>
          <a:p>
            <a:pPr>
              <a:tabLst>
                <a:tab pos="398463" algn="l"/>
                <a:tab pos="796925" algn="l"/>
              </a:tabLst>
            </a:pPr>
            <a:r>
              <a:rPr lang="en-US" sz="2000" dirty="0">
                <a:latin typeface="Geneva" pitchFamily="33" charset="0"/>
              </a:rPr>
              <a:t>	A.  The process by which genetic info encoded in DNA is transferred 			to an</a:t>
            </a:r>
            <a:r>
              <a:rPr lang="en-US" sz="2000" dirty="0" smtClean="0">
                <a:latin typeface="Geneva" pitchFamily="33" charset="0"/>
              </a:rPr>
              <a:t> mRNA </a:t>
            </a:r>
            <a:r>
              <a:rPr lang="en-US" sz="2000" dirty="0">
                <a:latin typeface="Geneva" pitchFamily="33" charset="0"/>
              </a:rPr>
              <a:t>molecule</a:t>
            </a:r>
          </a:p>
          <a:p>
            <a:pPr>
              <a:tabLst>
                <a:tab pos="398463" algn="l"/>
                <a:tab pos="796925" algn="l"/>
              </a:tabLst>
            </a:pPr>
            <a:r>
              <a:rPr lang="en-US" sz="2000" dirty="0">
                <a:latin typeface="Geneva" pitchFamily="33" charset="0"/>
              </a:rPr>
              <a:t>		1.  WHY?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0" y="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u="sng" dirty="0" smtClean="0"/>
              <a:t>10.6-10.9</a:t>
            </a:r>
            <a:r>
              <a:rPr lang="en-US" sz="2000" u="sng" dirty="0" smtClean="0">
                <a:sym typeface="Wingdings"/>
              </a:rPr>
              <a:t></a:t>
            </a:r>
            <a:r>
              <a:rPr lang="en-US" sz="2000" u="sng" dirty="0" smtClean="0"/>
              <a:t>DNA Transcription</a:t>
            </a:r>
          </a:p>
          <a:p>
            <a:pPr>
              <a:tabLst>
                <a:tab pos="1538288" algn="l"/>
              </a:tabLst>
            </a:pPr>
            <a:r>
              <a:rPr lang="en-US" sz="2000" dirty="0" smtClean="0"/>
              <a:t>Objectives:	</a:t>
            </a:r>
            <a:r>
              <a:rPr lang="en-US" sz="2000" dirty="0" smtClean="0">
                <a:latin typeface="Geneva" pitchFamily="33" charset="0"/>
              </a:rPr>
              <a:t>1)  Explain the primary functions of </a:t>
            </a:r>
            <a:r>
              <a:rPr lang="en-US" sz="2000" dirty="0" smtClean="0">
                <a:latin typeface="Geneva" pitchFamily="33" charset="0"/>
              </a:rPr>
              <a:t>RNA</a:t>
            </a:r>
          </a:p>
          <a:p>
            <a:pPr>
              <a:tabLst>
                <a:tab pos="1538288" algn="l"/>
              </a:tabLst>
            </a:pPr>
            <a:r>
              <a:rPr lang="en-US" sz="2000" dirty="0" smtClean="0">
                <a:latin typeface="Geneva" pitchFamily="33" charset="0"/>
              </a:rPr>
              <a:t>	2)  </a:t>
            </a:r>
            <a:r>
              <a:rPr lang="en-US" sz="2000" dirty="0" smtClean="0">
                <a:latin typeface="Geneva" pitchFamily="33" charset="0"/>
              </a:rPr>
              <a:t>Summarize the process of </a:t>
            </a:r>
            <a:r>
              <a:rPr lang="en-US" sz="2000" dirty="0" smtClean="0">
                <a:latin typeface="Geneva" pitchFamily="33" charset="0"/>
              </a:rPr>
              <a:t>transcription</a:t>
            </a:r>
            <a:endParaRPr lang="en-US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11268" grpId="0"/>
      <p:bldP spid="11269" grpId="0"/>
      <p:bldP spid="11270" grpId="0"/>
      <p:bldP spid="1127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98463" algn="l"/>
                <a:tab pos="796925" algn="l"/>
                <a:tab pos="1204913" algn="l"/>
                <a:tab pos="1603375" algn="l"/>
              </a:tabLst>
            </a:pPr>
            <a:r>
              <a:rPr lang="en-US" sz="2000">
                <a:latin typeface="Geneva" pitchFamily="33" charset="0"/>
              </a:rPr>
              <a:t>	B.  The process</a:t>
            </a:r>
          </a:p>
          <a:p>
            <a:pPr>
              <a:tabLst>
                <a:tab pos="398463" algn="l"/>
                <a:tab pos="796925" algn="l"/>
                <a:tab pos="1204913" algn="l"/>
                <a:tab pos="1603375" algn="l"/>
              </a:tabLst>
            </a:pPr>
            <a:r>
              <a:rPr lang="en-US" sz="2000">
                <a:latin typeface="Geneva" pitchFamily="33" charset="0"/>
              </a:rPr>
              <a:t>		1.  RNA Polymerase attaches to the DNA molecule</a:t>
            </a:r>
          </a:p>
          <a:p>
            <a:pPr>
              <a:tabLst>
                <a:tab pos="398463" algn="l"/>
                <a:tab pos="796925" algn="l"/>
                <a:tab pos="1204913" algn="l"/>
                <a:tab pos="1603375" algn="l"/>
              </a:tabLst>
            </a:pPr>
            <a:r>
              <a:rPr lang="en-US" sz="2000">
                <a:latin typeface="Geneva" pitchFamily="33" charset="0"/>
              </a:rPr>
              <a:t>			a.  An enzyme that attaches to the DNA and separates the 				two strands</a:t>
            </a:r>
            <a:endParaRPr lang="en-US"/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0" y="1219200"/>
            <a:ext cx="9144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204913" algn="l"/>
                <a:tab pos="1603375" algn="l"/>
                <a:tab pos="2055813" algn="l"/>
              </a:tabLst>
            </a:pPr>
            <a:r>
              <a:rPr lang="en-US" sz="2000" dirty="0">
                <a:latin typeface="Geneva" pitchFamily="33" charset="0"/>
              </a:rPr>
              <a:t>	</a:t>
            </a:r>
            <a:r>
              <a:rPr lang="en-US" sz="2000" dirty="0" err="1">
                <a:latin typeface="Geneva" pitchFamily="33" charset="0"/>
              </a:rPr>
              <a:t>b</a:t>
            </a:r>
            <a:r>
              <a:rPr lang="en-US" sz="2000" dirty="0">
                <a:latin typeface="Geneva" pitchFamily="33" charset="0"/>
              </a:rPr>
              <a:t>.  Attaches at a promoter</a:t>
            </a:r>
          </a:p>
          <a:p>
            <a:pPr>
              <a:tabLst>
                <a:tab pos="1204913" algn="l"/>
                <a:tab pos="1603375" algn="l"/>
                <a:tab pos="2055813" algn="l"/>
              </a:tabLst>
            </a:pPr>
            <a:r>
              <a:rPr lang="en-US" sz="2000" dirty="0" smtClean="0">
                <a:latin typeface="Geneva" pitchFamily="33" charset="0"/>
              </a:rPr>
              <a:t>		1</a:t>
            </a:r>
            <a:r>
              <a:rPr lang="en-US" sz="2000" dirty="0">
                <a:latin typeface="Geneva" pitchFamily="33" charset="0"/>
              </a:rPr>
              <a:t>.  A sequence of DNA bases that marks the beginning of a 	</a:t>
            </a:r>
            <a:r>
              <a:rPr lang="en-US" sz="2000" dirty="0" smtClean="0">
                <a:latin typeface="Geneva" pitchFamily="33" charset="0"/>
              </a:rPr>
              <a:t>		single </a:t>
            </a:r>
            <a:r>
              <a:rPr lang="en-US" sz="2000" dirty="0">
                <a:latin typeface="Geneva" pitchFamily="33" charset="0"/>
              </a:rPr>
              <a:t>gene</a:t>
            </a:r>
            <a:endParaRPr lang="en-US" dirty="0"/>
          </a:p>
        </p:txBody>
      </p:sp>
      <p:pic>
        <p:nvPicPr>
          <p:cNvPr id="12296" name="Picture 8" descr="Transcription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5000" y="2514600"/>
            <a:ext cx="5410200" cy="333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5"/>
          <p:cNvSpPr txBox="1">
            <a:spLocks noChangeArrowheads="1"/>
          </p:cNvSpPr>
          <p:nvPr/>
        </p:nvSpPr>
        <p:spPr bwMode="auto">
          <a:xfrm>
            <a:off x="0" y="0"/>
            <a:ext cx="91440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1144588" indent="-1144588">
              <a:tabLst>
                <a:tab pos="796925" algn="l"/>
                <a:tab pos="1204913" algn="l"/>
              </a:tabLst>
            </a:pPr>
            <a:r>
              <a:rPr lang="en-US" sz="2000" dirty="0">
                <a:latin typeface="Geneva" pitchFamily="33" charset="0"/>
              </a:rPr>
              <a:t>	2.  RNA polymerase moves down the DNA strand joining complementary bases between DNA and</a:t>
            </a:r>
            <a:r>
              <a:rPr lang="en-US" sz="2000" dirty="0" smtClean="0">
                <a:latin typeface="Geneva" pitchFamily="33" charset="0"/>
              </a:rPr>
              <a:t> mRNA </a:t>
            </a:r>
            <a:r>
              <a:rPr lang="en-US" sz="2000" dirty="0">
                <a:latin typeface="Geneva" pitchFamily="33" charset="0"/>
              </a:rPr>
              <a:t>making a single strand of</a:t>
            </a:r>
            <a:r>
              <a:rPr lang="en-US" sz="2000" dirty="0" smtClean="0">
                <a:latin typeface="Geneva" pitchFamily="33" charset="0"/>
              </a:rPr>
              <a:t> mRNA</a:t>
            </a:r>
            <a:r>
              <a:rPr lang="en-US" dirty="0" smtClean="0">
                <a:latin typeface="Geneva" pitchFamily="33" charset="0"/>
              </a:rPr>
              <a:t> </a:t>
            </a:r>
            <a:endParaRPr lang="en-US" dirty="0"/>
          </a:p>
        </p:txBody>
      </p:sp>
      <p:pic>
        <p:nvPicPr>
          <p:cNvPr id="13318" name="Picture 6" descr="Transcription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1143000"/>
            <a:ext cx="3733800" cy="24999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9" name="Picture 7" descr="Transcription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53000" y="1143000"/>
            <a:ext cx="3634811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10_09aTranscription-L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01622" y="3810000"/>
            <a:ext cx="3527778" cy="304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0" y="5562600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1144588" indent="-1144588">
              <a:tabLst>
                <a:tab pos="796925" algn="l"/>
                <a:tab pos="1204913" algn="l"/>
              </a:tabLst>
            </a:pPr>
            <a:r>
              <a:rPr lang="en-US" sz="2000" dirty="0">
                <a:latin typeface="Geneva" pitchFamily="33" charset="0"/>
              </a:rPr>
              <a:t>	5.  The</a:t>
            </a:r>
            <a:r>
              <a:rPr lang="en-US" sz="2000" dirty="0" smtClean="0">
                <a:latin typeface="Geneva" pitchFamily="33" charset="0"/>
              </a:rPr>
              <a:t> mRNA </a:t>
            </a:r>
            <a:r>
              <a:rPr lang="en-US" sz="2000" dirty="0">
                <a:latin typeface="Geneva" pitchFamily="33" charset="0"/>
              </a:rPr>
              <a:t>molecule leaves the nucleus and enters the cytoplasm were the second stage begins, Translation</a:t>
            </a:r>
            <a:endParaRPr lang="en-US" dirty="0"/>
          </a:p>
        </p:txBody>
      </p:sp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0" y="990600"/>
            <a:ext cx="9144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796925" algn="l"/>
              </a:tabLst>
            </a:pPr>
            <a:r>
              <a:rPr lang="en-US" sz="2000" dirty="0">
                <a:latin typeface="Geneva" pitchFamily="33" charset="0"/>
              </a:rPr>
              <a:t>	4.  The</a:t>
            </a:r>
            <a:r>
              <a:rPr lang="en-US" sz="2000" dirty="0" smtClean="0">
                <a:latin typeface="Geneva" pitchFamily="33" charset="0"/>
              </a:rPr>
              <a:t> mRNA </a:t>
            </a:r>
            <a:r>
              <a:rPr lang="en-US" sz="2000" dirty="0">
                <a:latin typeface="Geneva" pitchFamily="33" charset="0"/>
              </a:rPr>
              <a:t>strand drifts free</a:t>
            </a:r>
            <a:endParaRPr lang="en-US" dirty="0"/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0" y="0"/>
            <a:ext cx="91440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1144588" indent="-1144588">
              <a:tabLst>
                <a:tab pos="796925" algn="l"/>
                <a:tab pos="1204913" algn="l"/>
              </a:tabLst>
            </a:pPr>
            <a:r>
              <a:rPr lang="en-US" sz="2000" dirty="0">
                <a:latin typeface="Geneva" pitchFamily="33" charset="0"/>
              </a:rPr>
              <a:t>	3.  RNA polymerase detaches from DNA when it reaches a termination signal</a:t>
            </a:r>
          </a:p>
          <a:p>
            <a:pPr marL="1144588" indent="-1144588">
              <a:tabLst>
                <a:tab pos="796925" algn="l"/>
                <a:tab pos="1204913" algn="l"/>
              </a:tabLst>
            </a:pPr>
            <a:r>
              <a:rPr lang="en-US" sz="2000" dirty="0" smtClean="0">
                <a:latin typeface="Geneva" pitchFamily="33" charset="0"/>
              </a:rPr>
              <a:t>		a</a:t>
            </a:r>
            <a:r>
              <a:rPr lang="en-US" sz="2000" dirty="0">
                <a:latin typeface="Geneva" pitchFamily="33" charset="0"/>
              </a:rPr>
              <a:t>.  Sequence of bases marking the end of the gene</a:t>
            </a:r>
            <a:r>
              <a:rPr lang="en-US" dirty="0">
                <a:latin typeface="Geneva" pitchFamily="33" charset="0"/>
              </a:rPr>
              <a:t> </a:t>
            </a:r>
            <a:endParaRPr lang="en-US" dirty="0"/>
          </a:p>
        </p:txBody>
      </p:sp>
      <p:pic>
        <p:nvPicPr>
          <p:cNvPr id="17413" name="Picture 5" descr="Transcription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33600" y="1905000"/>
            <a:ext cx="4572000" cy="355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/Users/scottthomas/Documents/School/Class Pictures/Biology/Biology 1/RNA/transcription.mov">
            <a:hlinkClick r:id="" action="ppaction://media"/>
          </p:cNvPr>
          <p:cNvPicPr/>
          <p:nvPr>
            <a:vide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533400" y="442913"/>
            <a:ext cx="8001000" cy="5907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3205" fill="hold"/>
                                        <p:tgtEl>
                                          <p:spTgt spid="2560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560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56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560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02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2000" u="sng" dirty="0" smtClean="0">
                <a:latin typeface="Geneva" pitchFamily="33" charset="0"/>
              </a:rPr>
              <a:t>10.8, 10.11-10.15</a:t>
            </a:r>
            <a:r>
              <a:rPr lang="en-US" sz="2000" u="sng" dirty="0" smtClean="0">
                <a:latin typeface="Geneva" pitchFamily="33" charset="0"/>
                <a:sym typeface="Wingdings" pitchFamily="33" charset="2"/>
              </a:rPr>
              <a:t></a:t>
            </a:r>
            <a:r>
              <a:rPr lang="en-US" sz="2000" u="sng" dirty="0" smtClean="0">
                <a:latin typeface="Geneva" pitchFamily="33" charset="0"/>
              </a:rPr>
              <a:t> RNA Translation-Protein synthesis</a:t>
            </a:r>
            <a:endParaRPr lang="en-US" dirty="0"/>
          </a:p>
        </p:txBody>
      </p:sp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0" y="381000"/>
            <a:ext cx="914400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603375" algn="l"/>
                <a:tab pos="2055813" algn="l"/>
              </a:tabLst>
            </a:pPr>
            <a:r>
              <a:rPr lang="en-US" sz="2000" dirty="0">
                <a:latin typeface="Geneva" pitchFamily="33" charset="0"/>
              </a:rPr>
              <a:t>Objectives: 	1)  Describe the genetic code</a:t>
            </a:r>
          </a:p>
          <a:p>
            <a:pPr>
              <a:tabLst>
                <a:tab pos="1603375" algn="l"/>
                <a:tab pos="2055813" algn="l"/>
              </a:tabLst>
            </a:pPr>
            <a:r>
              <a:rPr lang="en-US" sz="2000" dirty="0">
                <a:latin typeface="Geneva" pitchFamily="33" charset="0"/>
              </a:rPr>
              <a:t>	2)  Distinguish between a </a:t>
            </a:r>
            <a:r>
              <a:rPr lang="en-US" sz="2000" dirty="0" err="1">
                <a:latin typeface="Geneva" pitchFamily="33" charset="0"/>
              </a:rPr>
              <a:t>codon</a:t>
            </a:r>
            <a:r>
              <a:rPr lang="en-US" sz="2000" dirty="0">
                <a:latin typeface="Geneva" pitchFamily="33" charset="0"/>
              </a:rPr>
              <a:t> and an </a:t>
            </a:r>
            <a:r>
              <a:rPr lang="en-US" sz="2000" dirty="0" err="1">
                <a:latin typeface="Geneva" pitchFamily="33" charset="0"/>
              </a:rPr>
              <a:t>anticodon</a:t>
            </a:r>
            <a:r>
              <a:rPr lang="en-US" sz="2000" dirty="0">
                <a:latin typeface="Geneva" pitchFamily="33" charset="0"/>
              </a:rPr>
              <a:t>, and 		state where each is found</a:t>
            </a:r>
          </a:p>
          <a:p>
            <a:pPr>
              <a:tabLst>
                <a:tab pos="1603375" algn="l"/>
                <a:tab pos="2055813" algn="l"/>
              </a:tabLst>
            </a:pPr>
            <a:r>
              <a:rPr lang="en-US" sz="2000" dirty="0">
                <a:latin typeface="Geneva" pitchFamily="33" charset="0"/>
              </a:rPr>
              <a:t>	3)  Explain the roles of the start </a:t>
            </a:r>
            <a:r>
              <a:rPr lang="en-US" sz="2000" dirty="0" err="1">
                <a:latin typeface="Geneva" pitchFamily="33" charset="0"/>
              </a:rPr>
              <a:t>codon</a:t>
            </a:r>
            <a:r>
              <a:rPr lang="en-US" sz="2000" dirty="0">
                <a:latin typeface="Geneva" pitchFamily="33" charset="0"/>
              </a:rPr>
              <a:t> and stop </a:t>
            </a:r>
            <a:r>
              <a:rPr lang="en-US" sz="2000" dirty="0" err="1">
                <a:latin typeface="Geneva" pitchFamily="33" charset="0"/>
              </a:rPr>
              <a:t>codons</a:t>
            </a:r>
            <a:endParaRPr lang="en-US" sz="2000" dirty="0">
              <a:latin typeface="Geneva" pitchFamily="33" charset="0"/>
            </a:endParaRPr>
          </a:p>
          <a:p>
            <a:pPr>
              <a:tabLst>
                <a:tab pos="1603375" algn="l"/>
                <a:tab pos="2055813" algn="l"/>
              </a:tabLst>
            </a:pPr>
            <a:r>
              <a:rPr lang="en-US" sz="2000" dirty="0">
                <a:latin typeface="Geneva" pitchFamily="33" charset="0"/>
              </a:rPr>
              <a:t>	4)  Summarize the process of translation</a:t>
            </a:r>
            <a:endParaRPr lang="en-US" dirty="0"/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0" y="1981200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290513" algn="l"/>
              </a:tabLst>
            </a:pPr>
            <a:r>
              <a:rPr lang="en-US" sz="2000" dirty="0">
                <a:latin typeface="Geneva" pitchFamily="33" charset="0"/>
              </a:rPr>
              <a:t>I.  The genetic code</a:t>
            </a:r>
          </a:p>
          <a:p>
            <a:pPr>
              <a:tabLst>
                <a:tab pos="290513" algn="l"/>
              </a:tabLst>
            </a:pPr>
            <a:r>
              <a:rPr lang="en-US" sz="2000" dirty="0">
                <a:latin typeface="Geneva" pitchFamily="33" charset="0"/>
              </a:rPr>
              <a:t>	A.  Converts the language of RNA into the language of </a:t>
            </a:r>
            <a:r>
              <a:rPr lang="en-US" sz="2000" dirty="0" smtClean="0">
                <a:latin typeface="Geneva" pitchFamily="33" charset="0"/>
              </a:rPr>
              <a:t>proteins (AA)</a:t>
            </a:r>
            <a:endParaRPr lang="en-US" dirty="0"/>
          </a:p>
        </p:txBody>
      </p:sp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0" y="2590800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1089025" indent="-1089025">
              <a:tabLst>
                <a:tab pos="742950" algn="l"/>
                <a:tab pos="1141413" algn="l"/>
              </a:tabLst>
            </a:pPr>
            <a:r>
              <a:rPr lang="en-US" sz="2000">
                <a:latin typeface="Geneva" pitchFamily="33" charset="0"/>
              </a:rPr>
              <a:t>	1.  The genetic code is the correspondence between nucleotide triplets in DNA and the AA in proteins</a:t>
            </a:r>
            <a:endParaRPr lang="en-US"/>
          </a:p>
        </p:txBody>
      </p:sp>
      <p:sp>
        <p:nvSpPr>
          <p:cNvPr id="21511" name="Text Box 7"/>
          <p:cNvSpPr txBox="1">
            <a:spLocks noChangeArrowheads="1"/>
          </p:cNvSpPr>
          <p:nvPr/>
        </p:nvSpPr>
        <p:spPr bwMode="auto">
          <a:xfrm>
            <a:off x="0" y="3200400"/>
            <a:ext cx="91440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623888" indent="-623888">
              <a:tabLst>
                <a:tab pos="290513" algn="l"/>
                <a:tab pos="688975" algn="l"/>
                <a:tab pos="1141413" algn="l"/>
              </a:tabLst>
            </a:pPr>
            <a:r>
              <a:rPr lang="en-US" sz="2000" dirty="0">
                <a:latin typeface="Geneva" pitchFamily="33" charset="0"/>
              </a:rPr>
              <a:t>	B.  How can the 4 nucleotide bases (U, C, A, G) found in</a:t>
            </a:r>
            <a:r>
              <a:rPr lang="en-US" sz="2000" dirty="0" smtClean="0">
                <a:latin typeface="Geneva" pitchFamily="33" charset="0"/>
              </a:rPr>
              <a:t> RNA </a:t>
            </a:r>
            <a:r>
              <a:rPr lang="en-US" sz="2000" dirty="0">
                <a:latin typeface="Geneva" pitchFamily="33" charset="0"/>
              </a:rPr>
              <a:t>carry instructions to build 20 different AA?</a:t>
            </a:r>
          </a:p>
          <a:p>
            <a:pPr marL="623888" indent="-623888">
              <a:tabLst>
                <a:tab pos="290513" algn="l"/>
                <a:tab pos="688975" algn="l"/>
                <a:tab pos="1141413" algn="l"/>
              </a:tabLst>
            </a:pPr>
            <a:r>
              <a:rPr lang="en-US" sz="2000" dirty="0" smtClean="0">
                <a:latin typeface="Geneva" pitchFamily="33" charset="0"/>
              </a:rPr>
              <a:t>		1</a:t>
            </a:r>
            <a:r>
              <a:rPr lang="en-US" sz="2000" dirty="0">
                <a:latin typeface="Geneva" pitchFamily="33" charset="0"/>
              </a:rPr>
              <a:t>.  Every 3 nucleotides in RNA code for a particular AA</a:t>
            </a:r>
          </a:p>
          <a:p>
            <a:pPr marL="623888" indent="-623888">
              <a:tabLst>
                <a:tab pos="290513" algn="l"/>
                <a:tab pos="688975" algn="l"/>
                <a:tab pos="1141413" algn="l"/>
              </a:tabLst>
            </a:pPr>
            <a:r>
              <a:rPr lang="en-US" sz="2000" dirty="0" smtClean="0">
                <a:latin typeface="Geneva" pitchFamily="33" charset="0"/>
              </a:rPr>
              <a:t>				a</a:t>
            </a:r>
            <a:r>
              <a:rPr lang="en-US" sz="2000" dirty="0">
                <a:latin typeface="Geneva" pitchFamily="33" charset="0"/>
              </a:rPr>
              <a:t>.  This triplet is called a </a:t>
            </a:r>
            <a:r>
              <a:rPr lang="en-US" sz="2000" dirty="0" err="1">
                <a:latin typeface="Geneva" pitchFamily="33" charset="0"/>
              </a:rPr>
              <a:t>codon</a:t>
            </a:r>
            <a:endParaRPr lang="en-US" dirty="0"/>
          </a:p>
        </p:txBody>
      </p:sp>
      <p:pic>
        <p:nvPicPr>
          <p:cNvPr id="21514" name="Picture 10" descr="genetic cod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0" y="4425950"/>
            <a:ext cx="3733800" cy="243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  <p:bldP spid="21509" grpId="0"/>
      <p:bldP spid="215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3" descr="Genetic cod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0" y="0"/>
            <a:ext cx="5638800" cy="425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0" y="4343400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688975" algn="l"/>
                <a:tab pos="1087438" algn="l"/>
              </a:tabLst>
            </a:pPr>
            <a:r>
              <a:rPr lang="en-US" sz="2000">
                <a:latin typeface="Geneva" pitchFamily="33" charset="0"/>
              </a:rPr>
              <a:t>	2.  The order of bases in a codon determines which AA will be 		added to a growing protein chain</a:t>
            </a:r>
            <a:endParaRPr lang="en-US"/>
          </a:p>
        </p:txBody>
      </p:sp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0" y="4953000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089025" algn="l"/>
                <a:tab pos="1485900" algn="l"/>
              </a:tabLst>
            </a:pPr>
            <a:r>
              <a:rPr lang="en-US" sz="2000" dirty="0">
                <a:latin typeface="Geneva" pitchFamily="33" charset="0"/>
              </a:rPr>
              <a:t>	a.  Some triplets do not code for an AA</a:t>
            </a:r>
          </a:p>
          <a:p>
            <a:pPr>
              <a:tabLst>
                <a:tab pos="1089025" algn="l"/>
                <a:tab pos="1485900" algn="l"/>
              </a:tabLst>
            </a:pPr>
            <a:r>
              <a:rPr lang="en-US" sz="2000" dirty="0" smtClean="0">
                <a:latin typeface="Geneva" pitchFamily="33" charset="0"/>
              </a:rPr>
              <a:t>		1</a:t>
            </a:r>
            <a:r>
              <a:rPr lang="en-US" sz="2000" dirty="0">
                <a:latin typeface="Geneva" pitchFamily="33" charset="0"/>
              </a:rPr>
              <a:t>.  These are start or stop </a:t>
            </a:r>
            <a:r>
              <a:rPr lang="en-US" sz="2000" dirty="0" err="1">
                <a:latin typeface="Geneva" pitchFamily="33" charset="0"/>
              </a:rPr>
              <a:t>codons</a:t>
            </a:r>
            <a:endParaRPr lang="en-US" dirty="0"/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0" y="5562600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688975" algn="l"/>
                <a:tab pos="1087438" algn="l"/>
              </a:tabLst>
            </a:pPr>
            <a:r>
              <a:rPr lang="en-US" sz="2000" dirty="0">
                <a:latin typeface="Geneva" pitchFamily="33" charset="0"/>
              </a:rPr>
              <a:t>	3.  The order of AA will determine the structure and function of a 		protein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/>
      <p:bldP spid="23557" grpId="0"/>
      <p:bldP spid="2355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623888" indent="-623888">
              <a:tabLst>
                <a:tab pos="290513" algn="l"/>
              </a:tabLst>
            </a:pPr>
            <a:r>
              <a:rPr lang="en-US" sz="2000">
                <a:latin typeface="Geneva" pitchFamily="33" charset="0"/>
              </a:rPr>
              <a:t>	C.  The genetic code is the same in nearly all organisms, so it is said to be universal</a:t>
            </a:r>
            <a:endParaRPr lang="en-US"/>
          </a:p>
        </p:txBody>
      </p:sp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0" y="609600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44488" algn="l"/>
              </a:tabLst>
            </a:pPr>
            <a:r>
              <a:rPr lang="en-US" sz="2000">
                <a:latin typeface="Geneva" pitchFamily="33" charset="0"/>
              </a:rPr>
              <a:t>II.  Translation</a:t>
            </a:r>
          </a:p>
          <a:p>
            <a:pPr>
              <a:tabLst>
                <a:tab pos="344488" algn="l"/>
              </a:tabLst>
            </a:pPr>
            <a:r>
              <a:rPr lang="en-US" sz="2000">
                <a:latin typeface="Geneva" pitchFamily="33" charset="0"/>
              </a:rPr>
              <a:t>	A.  The process by which the genetic message in mRNA is deciphered</a:t>
            </a:r>
            <a:endParaRPr lang="en-US"/>
          </a:p>
        </p:txBody>
      </p:sp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0" y="1828800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44488" algn="l"/>
                <a:tab pos="742950" algn="l"/>
              </a:tabLst>
            </a:pPr>
            <a:r>
              <a:rPr lang="en-US" sz="2000" dirty="0">
                <a:latin typeface="Geneva" pitchFamily="33" charset="0"/>
              </a:rPr>
              <a:t>	C.  </a:t>
            </a:r>
            <a:r>
              <a:rPr lang="en-US" sz="2000" dirty="0" err="1">
                <a:latin typeface="Geneva" pitchFamily="33" charset="0"/>
              </a:rPr>
              <a:t>tRNA</a:t>
            </a:r>
            <a:r>
              <a:rPr lang="en-US" sz="2000" dirty="0">
                <a:latin typeface="Geneva" pitchFamily="33" charset="0"/>
              </a:rPr>
              <a:t> </a:t>
            </a:r>
          </a:p>
          <a:p>
            <a:pPr>
              <a:tabLst>
                <a:tab pos="344488" algn="l"/>
                <a:tab pos="742950" algn="l"/>
              </a:tabLst>
            </a:pPr>
            <a:r>
              <a:rPr lang="en-US" sz="2000" dirty="0" smtClean="0">
                <a:latin typeface="Geneva" pitchFamily="33" charset="0"/>
              </a:rPr>
              <a:t>		1</a:t>
            </a:r>
            <a:r>
              <a:rPr lang="en-US" sz="2000" dirty="0">
                <a:latin typeface="Geneva" pitchFamily="33" charset="0"/>
              </a:rPr>
              <a:t>.  Transports AA floating in the cytoplasm to the ribosomes</a:t>
            </a:r>
            <a:endParaRPr lang="en-US" dirty="0"/>
          </a:p>
        </p:txBody>
      </p:sp>
      <p:sp>
        <p:nvSpPr>
          <p:cNvPr id="25607" name="Text Box 7"/>
          <p:cNvSpPr txBox="1">
            <a:spLocks noChangeArrowheads="1"/>
          </p:cNvSpPr>
          <p:nvPr/>
        </p:nvSpPr>
        <p:spPr bwMode="auto">
          <a:xfrm>
            <a:off x="0" y="2438400"/>
            <a:ext cx="91440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742950" algn="l"/>
                <a:tab pos="1141413" algn="l"/>
                <a:tab pos="1538288" algn="l"/>
              </a:tabLst>
            </a:pPr>
            <a:r>
              <a:rPr lang="en-US" sz="2000" dirty="0">
                <a:latin typeface="Geneva" pitchFamily="33" charset="0"/>
              </a:rPr>
              <a:t>	2.  Has 2 regions</a:t>
            </a:r>
          </a:p>
          <a:p>
            <a:pPr>
              <a:tabLst>
                <a:tab pos="742950" algn="l"/>
                <a:tab pos="1141413" algn="l"/>
                <a:tab pos="1538288" algn="l"/>
              </a:tabLst>
            </a:pPr>
            <a:r>
              <a:rPr lang="en-US" sz="2000" dirty="0" smtClean="0">
                <a:latin typeface="Geneva" pitchFamily="33" charset="0"/>
              </a:rPr>
              <a:t>		a</a:t>
            </a:r>
            <a:r>
              <a:rPr lang="en-US" sz="2000" dirty="0">
                <a:latin typeface="Geneva" pitchFamily="33" charset="0"/>
              </a:rPr>
              <a:t>.  One region bonds to a specific AA</a:t>
            </a:r>
          </a:p>
          <a:p>
            <a:pPr>
              <a:tabLst>
                <a:tab pos="742950" algn="l"/>
                <a:tab pos="1141413" algn="l"/>
                <a:tab pos="1538288" algn="l"/>
              </a:tabLst>
            </a:pPr>
            <a:r>
              <a:rPr lang="en-US" sz="2000" dirty="0" smtClean="0">
                <a:latin typeface="Geneva" pitchFamily="33" charset="0"/>
              </a:rPr>
              <a:t>		</a:t>
            </a:r>
            <a:r>
              <a:rPr lang="en-US" sz="2000" dirty="0" err="1" smtClean="0">
                <a:latin typeface="Geneva" pitchFamily="33" charset="0"/>
              </a:rPr>
              <a:t>b</a:t>
            </a:r>
            <a:r>
              <a:rPr lang="en-US" sz="2000" dirty="0">
                <a:latin typeface="Geneva" pitchFamily="33" charset="0"/>
              </a:rPr>
              <a:t>.  The other region bears a sequence of bases called an</a:t>
            </a:r>
            <a:r>
              <a:rPr lang="en-US" sz="2000" dirty="0" smtClean="0">
                <a:latin typeface="Geneva" pitchFamily="33" charset="0"/>
              </a:rPr>
              <a:t> 				</a:t>
            </a:r>
            <a:r>
              <a:rPr lang="en-US" sz="2000" dirty="0" err="1" smtClean="0">
                <a:latin typeface="Geneva" pitchFamily="33" charset="0"/>
              </a:rPr>
              <a:t>anticodon</a:t>
            </a:r>
            <a:endParaRPr lang="en-US" dirty="0"/>
          </a:p>
        </p:txBody>
      </p:sp>
      <p:sp>
        <p:nvSpPr>
          <p:cNvPr id="25608" name="Text Box 8"/>
          <p:cNvSpPr txBox="1">
            <a:spLocks noChangeArrowheads="1"/>
          </p:cNvSpPr>
          <p:nvPr/>
        </p:nvSpPr>
        <p:spPr bwMode="auto">
          <a:xfrm>
            <a:off x="0" y="3733800"/>
            <a:ext cx="9144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538288" algn="l"/>
              </a:tabLst>
            </a:pPr>
            <a:r>
              <a:rPr lang="en-US" sz="2000">
                <a:latin typeface="Geneva" pitchFamily="33" charset="0"/>
              </a:rPr>
              <a:t>	1.  The anticodon is complimentary to the mRNA</a:t>
            </a:r>
            <a:endParaRPr lang="en-US"/>
          </a:p>
        </p:txBody>
      </p:sp>
      <p:pic>
        <p:nvPicPr>
          <p:cNvPr id="25609" name="Picture 9" descr="tRN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71800" y="4143375"/>
            <a:ext cx="2819400" cy="27146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25610" name="Text Box 10"/>
          <p:cNvSpPr txBox="1">
            <a:spLocks noChangeArrowheads="1"/>
          </p:cNvSpPr>
          <p:nvPr/>
        </p:nvSpPr>
        <p:spPr bwMode="auto">
          <a:xfrm>
            <a:off x="0" y="1219200"/>
            <a:ext cx="91440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44488" algn="l"/>
                <a:tab pos="742950" algn="l"/>
              </a:tabLst>
            </a:pPr>
            <a:r>
              <a:rPr lang="en-US" sz="2000" dirty="0">
                <a:latin typeface="Geneva" pitchFamily="33" charset="0"/>
              </a:rPr>
              <a:t>	B.  mRNA</a:t>
            </a:r>
          </a:p>
          <a:p>
            <a:pPr>
              <a:tabLst>
                <a:tab pos="344488" algn="l"/>
                <a:tab pos="742950" algn="l"/>
              </a:tabLst>
            </a:pPr>
            <a:r>
              <a:rPr lang="en-US" sz="2000" dirty="0" smtClean="0">
                <a:latin typeface="Geneva" pitchFamily="33" charset="0"/>
              </a:rPr>
              <a:t>		1</a:t>
            </a:r>
            <a:r>
              <a:rPr lang="en-US" sz="2000" dirty="0">
                <a:latin typeface="Geneva" pitchFamily="33" charset="0"/>
              </a:rPr>
              <a:t>.  Attaches to the ribosomes</a:t>
            </a:r>
            <a:r>
              <a:rPr lang="en-US" dirty="0">
                <a:latin typeface="Geneva" pitchFamily="33" charset="0"/>
              </a:rPr>
              <a:t>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5" grpId="0"/>
      <p:bldP spid="25606" grpId="0"/>
      <p:bldP spid="25607" grpId="0"/>
      <p:bldP spid="25608" grpId="0"/>
      <p:bldP spid="256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681038" indent="-681038">
              <a:tabLst>
                <a:tab pos="290513" algn="l"/>
                <a:tab pos="742950" algn="l"/>
              </a:tabLst>
            </a:pPr>
            <a:r>
              <a:rPr lang="en-US" sz="2000">
                <a:latin typeface="Geneva" pitchFamily="33" charset="0"/>
              </a:rPr>
              <a:t>	D.  Ribosomes translate the genetic message and create a string of AA making a protein</a:t>
            </a:r>
            <a:endParaRPr lang="en-US"/>
          </a:p>
        </p:txBody>
      </p:sp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0" y="838200"/>
            <a:ext cx="91440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1089025" indent="-1089025">
              <a:tabLst>
                <a:tab pos="742950" algn="l"/>
                <a:tab pos="1141413" algn="l"/>
              </a:tabLst>
            </a:pPr>
            <a:r>
              <a:rPr lang="en-US" sz="2000">
                <a:latin typeface="Geneva" pitchFamily="33" charset="0"/>
              </a:rPr>
              <a:t>	2.  Free floating ribosomes will create proteins that stay within the cell</a:t>
            </a:r>
          </a:p>
          <a:p>
            <a:pPr marL="1089025" indent="-1089025">
              <a:tabLst>
                <a:tab pos="742950" algn="l"/>
                <a:tab pos="1141413" algn="l"/>
              </a:tabLst>
            </a:pPr>
            <a:r>
              <a:rPr lang="en-US" sz="2000">
                <a:latin typeface="Geneva" pitchFamily="33" charset="0"/>
              </a:rPr>
              <a:t>	3.  Ribosomes attached to the endoplasmic reticulum will create proteins that leave the cell</a:t>
            </a:r>
            <a:endParaRPr lang="en-US"/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0" y="533400"/>
            <a:ext cx="9144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  <a:tabLst>
                <a:tab pos="742950" algn="l"/>
              </a:tabLst>
            </a:pPr>
            <a:r>
              <a:rPr lang="en-US" sz="2000"/>
              <a:t>	1.   AA are attached by a type of covalent bond called a peptide bond </a:t>
            </a:r>
          </a:p>
        </p:txBody>
      </p:sp>
      <p:pic>
        <p:nvPicPr>
          <p:cNvPr id="27653" name="Picture 5" descr="translatio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62200" y="2209800"/>
            <a:ext cx="4079875" cy="353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/>
      <p:bldP spid="2765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/Users/scottthomas/Documents/School/Class Pictures/Biology/Biology 1/RNA/translation.mov">
            <a:hlinkClick r:id="" action="ppaction://media"/>
          </p:cNvPr>
          <p:cNvPicPr/>
          <p:nvPr>
            <a:vide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57200" y="387350"/>
            <a:ext cx="7772400" cy="573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1286" fill="hold"/>
                                        <p:tgtEl>
                                          <p:spTgt spid="358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584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58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58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842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0" y="0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tabLst>
                <a:tab pos="344488" algn="l"/>
                <a:tab pos="742950" algn="l"/>
                <a:tab pos="1141413" algn="l"/>
                <a:tab pos="1538288" algn="l"/>
              </a:tabLst>
            </a:pPr>
            <a:r>
              <a:rPr lang="en-US" sz="2000" dirty="0">
                <a:latin typeface="Geneva" pitchFamily="-107" charset="0"/>
              </a:rPr>
              <a:t>	B.  The structure of DNA</a:t>
            </a:r>
          </a:p>
          <a:p>
            <a:pPr>
              <a:tabLst>
                <a:tab pos="344488" algn="l"/>
                <a:tab pos="742950" algn="l"/>
                <a:tab pos="1141413" algn="l"/>
                <a:tab pos="1538288" algn="l"/>
              </a:tabLst>
            </a:pPr>
            <a:r>
              <a:rPr lang="en-US" sz="2000" dirty="0" smtClean="0">
                <a:latin typeface="Geneva" pitchFamily="-107" charset="0"/>
              </a:rPr>
              <a:t>		1</a:t>
            </a:r>
            <a:r>
              <a:rPr lang="en-US" sz="2000" dirty="0">
                <a:latin typeface="Geneva" pitchFamily="-107" charset="0"/>
              </a:rPr>
              <a:t>.  A double </a:t>
            </a:r>
            <a:r>
              <a:rPr lang="en-US" sz="2000" dirty="0" smtClean="0">
                <a:latin typeface="Geneva" pitchFamily="-107" charset="0"/>
              </a:rPr>
              <a:t>helix</a:t>
            </a:r>
          </a:p>
        </p:txBody>
      </p:sp>
      <p:pic>
        <p:nvPicPr>
          <p:cNvPr id="3" name="Picture 2" descr="10_03cRopeLadderModel-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7400" y="762000"/>
            <a:ext cx="5050536" cy="395052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60960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344488" algn="l"/>
                <a:tab pos="742950" algn="l"/>
                <a:tab pos="1141413" algn="l"/>
                <a:tab pos="1538288" algn="l"/>
              </a:tabLst>
            </a:pPr>
            <a:r>
              <a:rPr lang="en-US" sz="2000" dirty="0" smtClean="0">
                <a:latin typeface="Geneva" pitchFamily="-107" charset="0"/>
              </a:rPr>
              <a:t>		2.  Composed of subunits called nucleotides</a:t>
            </a:r>
          </a:p>
          <a:p>
            <a:pPr>
              <a:tabLst>
                <a:tab pos="344488" algn="l"/>
                <a:tab pos="742950" algn="l"/>
                <a:tab pos="1141413" algn="l"/>
                <a:tab pos="1538288" algn="l"/>
              </a:tabLst>
            </a:pPr>
            <a:r>
              <a:rPr lang="en-US" sz="2000" dirty="0" smtClean="0">
                <a:latin typeface="Geneva" pitchFamily="-107" charset="0"/>
              </a:rPr>
              <a:t>			a.  A nucleotide has 3 parts bonded together</a:t>
            </a:r>
            <a:endParaRPr lang="en-US" sz="2000" dirty="0" smtClean="0"/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0" y="1219200"/>
            <a:ext cx="9144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tabLst>
                <a:tab pos="1538288" algn="l"/>
              </a:tabLst>
            </a:pPr>
            <a:r>
              <a:rPr lang="en-US" sz="2000" dirty="0">
                <a:latin typeface="Geneva" pitchFamily="-107" charset="0"/>
              </a:rPr>
              <a:t>	1.  </a:t>
            </a:r>
            <a:r>
              <a:rPr lang="en-US" sz="2000" dirty="0" err="1">
                <a:latin typeface="Geneva" pitchFamily="-107" charset="0"/>
              </a:rPr>
              <a:t>Deoxyribose</a:t>
            </a:r>
            <a:r>
              <a:rPr lang="en-US" sz="2000" dirty="0" err="1">
                <a:latin typeface="Geneva" pitchFamily="-107" charset="0"/>
                <a:sym typeface="Wingdings" pitchFamily="-107" charset="2"/>
              </a:rPr>
              <a:t></a:t>
            </a:r>
            <a:r>
              <a:rPr lang="en-US" sz="2000" dirty="0">
                <a:latin typeface="Geneva" pitchFamily="-107" charset="0"/>
              </a:rPr>
              <a:t> a sugar</a:t>
            </a:r>
          </a:p>
          <a:p>
            <a:pPr>
              <a:tabLst>
                <a:tab pos="1538288" algn="l"/>
              </a:tabLst>
            </a:pPr>
            <a:r>
              <a:rPr lang="en-US" sz="2000" dirty="0">
                <a:latin typeface="Geneva" pitchFamily="-107" charset="0"/>
              </a:rPr>
              <a:t>	2.  A phosphate group</a:t>
            </a:r>
          </a:p>
          <a:p>
            <a:pPr>
              <a:tabLst>
                <a:tab pos="1538288" algn="l"/>
              </a:tabLst>
            </a:pPr>
            <a:r>
              <a:rPr lang="en-US" sz="2000" dirty="0">
                <a:latin typeface="Geneva" pitchFamily="-107" charset="0"/>
              </a:rPr>
              <a:t>	3.  And a nitrogen-containing base</a:t>
            </a:r>
            <a:endParaRPr lang="en-US" dirty="0"/>
          </a:p>
        </p:txBody>
      </p:sp>
      <p:pic>
        <p:nvPicPr>
          <p:cNvPr id="6" name="Picture 5" descr="10_02a_DNAPolynucleotide-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2286000"/>
            <a:ext cx="5184143" cy="3428999"/>
          </a:xfrm>
          <a:prstGeom prst="rect">
            <a:avLst/>
          </a:prstGeom>
        </p:spPr>
      </p:pic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0" y="5638800"/>
            <a:ext cx="9144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tabLst>
                <a:tab pos="1141413" algn="l"/>
                <a:tab pos="1538288" algn="l"/>
              </a:tabLst>
            </a:pPr>
            <a:r>
              <a:rPr lang="en-US" sz="2000" dirty="0">
                <a:latin typeface="Geneva" pitchFamily="-107" charset="0"/>
              </a:rPr>
              <a:t>	</a:t>
            </a:r>
            <a:r>
              <a:rPr lang="en-US" sz="2000" dirty="0" err="1">
                <a:latin typeface="Geneva" pitchFamily="-107" charset="0"/>
              </a:rPr>
              <a:t>b</a:t>
            </a:r>
            <a:r>
              <a:rPr lang="en-US" sz="2000" dirty="0">
                <a:latin typeface="Geneva" pitchFamily="-107" charset="0"/>
              </a:rPr>
              <a:t>.  </a:t>
            </a:r>
            <a:r>
              <a:rPr lang="en-US" sz="2000" dirty="0" err="1">
                <a:latin typeface="Geneva" pitchFamily="-107" charset="0"/>
              </a:rPr>
              <a:t>Deoxyribose</a:t>
            </a:r>
            <a:r>
              <a:rPr lang="en-US" sz="2000" dirty="0">
                <a:latin typeface="Geneva" pitchFamily="-107" charset="0"/>
              </a:rPr>
              <a:t> and the phosphate group are the same in 		every nucleotide</a:t>
            </a:r>
          </a:p>
          <a:p>
            <a:pPr>
              <a:tabLst>
                <a:tab pos="1141413" algn="l"/>
                <a:tab pos="1538288" algn="l"/>
              </a:tabLst>
            </a:pPr>
            <a:r>
              <a:rPr lang="en-US" sz="2000" dirty="0" smtClean="0">
                <a:latin typeface="Geneva" pitchFamily="-107" charset="0"/>
              </a:rPr>
              <a:t>		1</a:t>
            </a:r>
            <a:r>
              <a:rPr lang="en-US" sz="2000" dirty="0">
                <a:latin typeface="Geneva" pitchFamily="-107" charset="0"/>
              </a:rPr>
              <a:t>.  The DNA molecule backbone</a:t>
            </a:r>
            <a:endParaRPr lang="en-US" dirty="0"/>
          </a:p>
        </p:txBody>
      </p:sp>
      <p:pic>
        <p:nvPicPr>
          <p:cNvPr id="8" name="Picture 8" descr="nucleotide backbon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03410" y="3048000"/>
            <a:ext cx="318819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381000" y="304800"/>
            <a:ext cx="8382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141413" algn="l"/>
                <a:tab pos="1538288" algn="l"/>
                <a:tab pos="1947863" algn="l"/>
              </a:tabLst>
            </a:pPr>
            <a:r>
              <a:rPr lang="en-US" sz="2000" dirty="0">
                <a:latin typeface="Geneva" pitchFamily="-107" charset="0"/>
              </a:rPr>
              <a:t>	</a:t>
            </a:r>
            <a:r>
              <a:rPr lang="en-US" sz="2000" dirty="0" err="1">
                <a:latin typeface="Geneva" pitchFamily="-107" charset="0"/>
              </a:rPr>
              <a:t>c</a:t>
            </a:r>
            <a:r>
              <a:rPr lang="en-US" sz="2000" dirty="0">
                <a:latin typeface="Geneva" pitchFamily="-107" charset="0"/>
              </a:rPr>
              <a:t>.  However, the base can only be 1 of 4 kinds</a:t>
            </a:r>
          </a:p>
          <a:p>
            <a:pPr>
              <a:tabLst>
                <a:tab pos="1141413" algn="l"/>
                <a:tab pos="1538288" algn="l"/>
                <a:tab pos="1947863" algn="l"/>
              </a:tabLst>
            </a:pPr>
            <a:r>
              <a:rPr lang="en-US" sz="2000" dirty="0" smtClean="0">
                <a:latin typeface="Geneva" pitchFamily="-107" charset="0"/>
              </a:rPr>
              <a:t>		1</a:t>
            </a:r>
            <a:r>
              <a:rPr lang="en-US" sz="2000" dirty="0">
                <a:latin typeface="Geneva" pitchFamily="-107" charset="0"/>
              </a:rPr>
              <a:t>.  Adenine (A), Guanine (G), cytosine (C), &amp; Thymine</a:t>
            </a:r>
            <a:r>
              <a:rPr lang="en-US" sz="2000" dirty="0" smtClean="0">
                <a:latin typeface="Geneva" pitchFamily="-107" charset="0"/>
              </a:rPr>
              <a:t> 			(</a:t>
            </a:r>
            <a:r>
              <a:rPr lang="en-US" sz="2000" dirty="0">
                <a:latin typeface="Geneva" pitchFamily="-107" charset="0"/>
              </a:rPr>
              <a:t>T)</a:t>
            </a:r>
            <a:endParaRPr lang="en-US" dirty="0"/>
          </a:p>
        </p:txBody>
      </p:sp>
      <p:pic>
        <p:nvPicPr>
          <p:cNvPr id="18435" name="Picture 3" descr="nucleotide backbon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1295400"/>
            <a:ext cx="3048000" cy="1820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4" descr="adenin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57400" y="1295400"/>
            <a:ext cx="13716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2" name="Text Box 8"/>
          <p:cNvSpPr txBox="1">
            <a:spLocks noChangeArrowheads="1"/>
          </p:cNvSpPr>
          <p:nvPr/>
        </p:nvSpPr>
        <p:spPr bwMode="auto">
          <a:xfrm>
            <a:off x="838200" y="3200400"/>
            <a:ext cx="2057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/>
              <a:t>Adenine</a:t>
            </a:r>
          </a:p>
        </p:txBody>
      </p:sp>
      <p:pic>
        <p:nvPicPr>
          <p:cNvPr id="18438" name="Picture 9" descr="nucleotide backbon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57800" y="1219200"/>
            <a:ext cx="3048000" cy="1820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4" name="Picture 10" descr="Guanine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934200" y="1268413"/>
            <a:ext cx="1295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5" name="Text Box 11"/>
          <p:cNvSpPr txBox="1">
            <a:spLocks noChangeArrowheads="1"/>
          </p:cNvSpPr>
          <p:nvPr/>
        </p:nvSpPr>
        <p:spPr bwMode="auto">
          <a:xfrm>
            <a:off x="5791200" y="3200400"/>
            <a:ext cx="2209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/>
              <a:t>Guanine</a:t>
            </a:r>
          </a:p>
        </p:txBody>
      </p:sp>
      <p:pic>
        <p:nvPicPr>
          <p:cNvPr id="18441" name="Picture 12" descr="nucleotide backbon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3733800"/>
            <a:ext cx="3048000" cy="1820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7" name="Picture 13" descr="cytosine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09800" y="3783013"/>
            <a:ext cx="12954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8" name="Text Box 14"/>
          <p:cNvSpPr txBox="1">
            <a:spLocks noChangeArrowheads="1"/>
          </p:cNvSpPr>
          <p:nvPr/>
        </p:nvSpPr>
        <p:spPr bwMode="auto">
          <a:xfrm>
            <a:off x="609600" y="5638800"/>
            <a:ext cx="2667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/>
              <a:t>Cytosine</a:t>
            </a:r>
          </a:p>
        </p:txBody>
      </p:sp>
      <p:pic>
        <p:nvPicPr>
          <p:cNvPr id="18444" name="Picture 15" descr="nucleotide backbon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81600" y="3733800"/>
            <a:ext cx="3048000" cy="1820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0" name="Picture 16" descr="thymine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934200" y="3757613"/>
            <a:ext cx="1295400" cy="113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81" name="Text Box 17"/>
          <p:cNvSpPr txBox="1">
            <a:spLocks noChangeArrowheads="1"/>
          </p:cNvSpPr>
          <p:nvPr/>
        </p:nvSpPr>
        <p:spPr bwMode="auto">
          <a:xfrm>
            <a:off x="5410200" y="5707063"/>
            <a:ext cx="2667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/>
              <a:t>Thymine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2" grpId="0"/>
      <p:bldP spid="11275" grpId="0"/>
      <p:bldP spid="11278" grpId="0"/>
      <p:bldP spid="1128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381000" y="304800"/>
            <a:ext cx="830580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1889125" indent="-1889125">
              <a:tabLst>
                <a:tab pos="1538288" algn="l"/>
                <a:tab pos="2001838" algn="l"/>
                <a:tab pos="2400300" algn="l"/>
              </a:tabLst>
            </a:pPr>
            <a:r>
              <a:rPr lang="en-US" sz="2000" dirty="0">
                <a:latin typeface="Geneva" pitchFamily="-107" charset="0"/>
              </a:rPr>
              <a:t>	2.  Bases are paired into groups based on the number of rings of C &amp; N</a:t>
            </a:r>
          </a:p>
          <a:p>
            <a:pPr marL="1889125" indent="-1889125">
              <a:tabLst>
                <a:tab pos="1538288" algn="l"/>
                <a:tab pos="2001838" algn="l"/>
                <a:tab pos="2400300" algn="l"/>
              </a:tabLst>
            </a:pPr>
            <a:r>
              <a:rPr lang="en-US" sz="2000" dirty="0" smtClean="0">
                <a:latin typeface="Geneva" pitchFamily="-107" charset="0"/>
              </a:rPr>
              <a:t>		a</a:t>
            </a:r>
            <a:r>
              <a:rPr lang="en-US" sz="2000" dirty="0">
                <a:latin typeface="Geneva" pitchFamily="-107" charset="0"/>
              </a:rPr>
              <a:t>.  </a:t>
            </a:r>
            <a:r>
              <a:rPr lang="en-US" sz="2000" dirty="0" err="1">
                <a:latin typeface="Geneva" pitchFamily="-107" charset="0"/>
              </a:rPr>
              <a:t>Purines</a:t>
            </a:r>
            <a:endParaRPr lang="en-US" sz="2000" dirty="0">
              <a:latin typeface="Geneva" pitchFamily="-107" charset="0"/>
            </a:endParaRPr>
          </a:p>
          <a:p>
            <a:pPr marL="1889125" indent="-1889125">
              <a:tabLst>
                <a:tab pos="1538288" algn="l"/>
                <a:tab pos="2001838" algn="l"/>
                <a:tab pos="2290763" algn="l"/>
              </a:tabLst>
            </a:pPr>
            <a:r>
              <a:rPr lang="en-US" sz="2000" dirty="0" smtClean="0">
                <a:latin typeface="Geneva" pitchFamily="-107" charset="0"/>
              </a:rPr>
              <a:t>				1</a:t>
            </a:r>
            <a:r>
              <a:rPr lang="en-US" sz="2000" dirty="0">
                <a:latin typeface="Geneva" pitchFamily="-107" charset="0"/>
              </a:rPr>
              <a:t>.  Adenine &amp; Guanine</a:t>
            </a:r>
          </a:p>
          <a:p>
            <a:pPr marL="1889125" indent="-1889125">
              <a:tabLst>
                <a:tab pos="1538288" algn="l"/>
                <a:tab pos="2001838" algn="l"/>
                <a:tab pos="2400300" algn="l"/>
              </a:tabLst>
            </a:pPr>
            <a:r>
              <a:rPr lang="en-US" sz="2000" dirty="0" smtClean="0">
                <a:latin typeface="Geneva" pitchFamily="-107" charset="0"/>
              </a:rPr>
              <a:t>		</a:t>
            </a:r>
            <a:r>
              <a:rPr lang="en-US" sz="2000" dirty="0" err="1" smtClean="0">
                <a:latin typeface="Geneva" pitchFamily="-107" charset="0"/>
              </a:rPr>
              <a:t>b</a:t>
            </a:r>
            <a:r>
              <a:rPr lang="en-US" sz="2000" dirty="0">
                <a:latin typeface="Geneva" pitchFamily="-107" charset="0"/>
              </a:rPr>
              <a:t>.  </a:t>
            </a:r>
            <a:r>
              <a:rPr lang="en-US" sz="2000" dirty="0" err="1">
                <a:latin typeface="Geneva" pitchFamily="-107" charset="0"/>
              </a:rPr>
              <a:t>Pyrimidines</a:t>
            </a:r>
            <a:endParaRPr lang="en-US" sz="2000" dirty="0">
              <a:latin typeface="Geneva" pitchFamily="-107" charset="0"/>
            </a:endParaRPr>
          </a:p>
          <a:p>
            <a:pPr marL="1889125" indent="-1889125">
              <a:tabLst>
                <a:tab pos="1538288" algn="l"/>
                <a:tab pos="2001838" algn="l"/>
                <a:tab pos="2290763" algn="l"/>
              </a:tabLst>
            </a:pPr>
            <a:r>
              <a:rPr lang="en-US" sz="2000" dirty="0" smtClean="0">
                <a:latin typeface="Geneva" pitchFamily="-107" charset="0"/>
              </a:rPr>
              <a:t>				1</a:t>
            </a:r>
            <a:r>
              <a:rPr lang="en-US" sz="2000" dirty="0">
                <a:latin typeface="Geneva" pitchFamily="-107" charset="0"/>
              </a:rPr>
              <a:t>.  Thymine &amp; Cytosine</a:t>
            </a:r>
            <a:endParaRPr lang="en-US" dirty="0"/>
          </a:p>
        </p:txBody>
      </p:sp>
      <p:pic>
        <p:nvPicPr>
          <p:cNvPr id="9" name="Picture 8" descr="10_02bNitrogenousBasesDNA-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9200" y="2286000"/>
            <a:ext cx="6940296" cy="20692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381000" y="304800"/>
            <a:ext cx="83058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742950" algn="l"/>
                <a:tab pos="1141413" algn="l"/>
                <a:tab pos="1538288" algn="l"/>
              </a:tabLst>
            </a:pPr>
            <a:r>
              <a:rPr lang="en-US" sz="2000" dirty="0">
                <a:latin typeface="Geneva" pitchFamily="-107" charset="0"/>
              </a:rPr>
              <a:t>	3.  How do we get a double helix?</a:t>
            </a:r>
          </a:p>
          <a:p>
            <a:pPr>
              <a:tabLst>
                <a:tab pos="742950" algn="l"/>
                <a:tab pos="1141413" algn="l"/>
                <a:tab pos="1538288" algn="l"/>
              </a:tabLst>
            </a:pPr>
            <a:r>
              <a:rPr lang="en-US" sz="2000" dirty="0" smtClean="0">
                <a:latin typeface="Geneva" pitchFamily="-107" charset="0"/>
              </a:rPr>
              <a:t>		a</a:t>
            </a:r>
            <a:r>
              <a:rPr lang="en-US" sz="2000" dirty="0">
                <a:latin typeface="Geneva" pitchFamily="-107" charset="0"/>
              </a:rPr>
              <a:t>.  Nucleotide subunits bond together by covalent</a:t>
            </a:r>
            <a:r>
              <a:rPr lang="en-US" sz="2000" dirty="0" smtClean="0">
                <a:latin typeface="Geneva" pitchFamily="-107" charset="0"/>
              </a:rPr>
              <a:t> 			bonds </a:t>
            </a:r>
            <a:r>
              <a:rPr lang="en-US" sz="2000" dirty="0">
                <a:latin typeface="Geneva" pitchFamily="-107" charset="0"/>
              </a:rPr>
              <a:t>to form 2 unattached, linear strands</a:t>
            </a:r>
            <a:endParaRPr lang="en-US" dirty="0"/>
          </a:p>
        </p:txBody>
      </p:sp>
      <p:pic>
        <p:nvPicPr>
          <p:cNvPr id="14339" name="Picture 3" descr="dna pairing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0" y="1371600"/>
            <a:ext cx="895350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4" descr="dna pairing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29200" y="1371600"/>
            <a:ext cx="904875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304800" y="4191000"/>
            <a:ext cx="85344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204913" algn="l"/>
                <a:tab pos="1603375" algn="l"/>
              </a:tabLst>
            </a:pPr>
            <a:r>
              <a:rPr lang="en-US" sz="2000" dirty="0">
                <a:latin typeface="Geneva" pitchFamily="-107" charset="0"/>
              </a:rPr>
              <a:t>	</a:t>
            </a:r>
            <a:r>
              <a:rPr lang="en-US" sz="2000" dirty="0" err="1">
                <a:latin typeface="Geneva" pitchFamily="-107" charset="0"/>
              </a:rPr>
              <a:t>b</a:t>
            </a:r>
            <a:r>
              <a:rPr lang="en-US" sz="2000" dirty="0">
                <a:latin typeface="Geneva" pitchFamily="-107" charset="0"/>
              </a:rPr>
              <a:t>.  The 2 linear strands then bond together by hydrogen 		bonds according to the bases that are present</a:t>
            </a:r>
          </a:p>
          <a:p>
            <a:pPr>
              <a:tabLst>
                <a:tab pos="1204913" algn="l"/>
                <a:tab pos="1603375" algn="l"/>
              </a:tabLst>
            </a:pPr>
            <a:r>
              <a:rPr lang="en-US" sz="2000" dirty="0" smtClean="0">
                <a:latin typeface="Geneva" pitchFamily="-107" charset="0"/>
              </a:rPr>
              <a:t>		1</a:t>
            </a:r>
            <a:r>
              <a:rPr lang="en-US" sz="2000" dirty="0">
                <a:latin typeface="Geneva" pitchFamily="-107" charset="0"/>
              </a:rPr>
              <a:t>.  Adenine bonds with Thymine</a:t>
            </a:r>
          </a:p>
          <a:p>
            <a:pPr>
              <a:tabLst>
                <a:tab pos="1204913" algn="l"/>
                <a:tab pos="1603375" algn="l"/>
              </a:tabLst>
            </a:pPr>
            <a:r>
              <a:rPr lang="en-US" sz="2000" dirty="0" smtClean="0">
                <a:latin typeface="Geneva" pitchFamily="-107" charset="0"/>
              </a:rPr>
              <a:t>		2</a:t>
            </a:r>
            <a:r>
              <a:rPr lang="en-US" sz="2000" dirty="0">
                <a:latin typeface="Geneva" pitchFamily="-107" charset="0"/>
              </a:rPr>
              <a:t>.  Guanine bonds with Cytosine</a:t>
            </a:r>
            <a:endParaRPr lang="en-US" dirty="0"/>
          </a:p>
        </p:txBody>
      </p:sp>
      <p:pic>
        <p:nvPicPr>
          <p:cNvPr id="14342" name="Picture 6" descr="dna pairi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00400" y="1371600"/>
            <a:ext cx="1800225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381000" y="5410200"/>
            <a:ext cx="8534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204913" algn="l"/>
              </a:tabLst>
            </a:pPr>
            <a:r>
              <a:rPr lang="en-US" sz="2000" dirty="0">
                <a:latin typeface="Geneva" pitchFamily="-107" charset="0"/>
              </a:rPr>
              <a:t>	</a:t>
            </a:r>
            <a:r>
              <a:rPr lang="en-US" sz="2000" dirty="0" err="1">
                <a:latin typeface="Geneva" pitchFamily="-107" charset="0"/>
              </a:rPr>
              <a:t>c</a:t>
            </a:r>
            <a:r>
              <a:rPr lang="en-US" sz="2000" dirty="0">
                <a:latin typeface="Geneva" pitchFamily="-107" charset="0"/>
              </a:rPr>
              <a:t>.  Base pairing is what gives us the double helix</a:t>
            </a:r>
            <a:endParaRPr lang="en-US" dirty="0"/>
          </a:p>
        </p:txBody>
      </p:sp>
      <p:sp>
        <p:nvSpPr>
          <p:cNvPr id="14345" name="Text Box 9"/>
          <p:cNvSpPr txBox="1">
            <a:spLocks noChangeArrowheads="1"/>
          </p:cNvSpPr>
          <p:nvPr/>
        </p:nvSpPr>
        <p:spPr bwMode="auto">
          <a:xfrm>
            <a:off x="228600" y="2057400"/>
            <a:ext cx="1676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dirty="0"/>
              <a:t>Covalent bonds</a:t>
            </a:r>
            <a:endParaRPr lang="en-US" sz="2000" dirty="0"/>
          </a:p>
        </p:txBody>
      </p:sp>
      <p:sp>
        <p:nvSpPr>
          <p:cNvPr id="14346" name="Line 10"/>
          <p:cNvSpPr>
            <a:spLocks noChangeShapeType="1"/>
          </p:cNvSpPr>
          <p:nvPr/>
        </p:nvSpPr>
        <p:spPr bwMode="auto">
          <a:xfrm flipV="1">
            <a:off x="1752600" y="1981200"/>
            <a:ext cx="533400" cy="228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347" name="Line 11"/>
          <p:cNvSpPr>
            <a:spLocks noChangeShapeType="1"/>
          </p:cNvSpPr>
          <p:nvPr/>
        </p:nvSpPr>
        <p:spPr bwMode="auto">
          <a:xfrm>
            <a:off x="1752600" y="2209800"/>
            <a:ext cx="609600" cy="152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348" name="Line 12"/>
          <p:cNvSpPr>
            <a:spLocks noChangeShapeType="1"/>
          </p:cNvSpPr>
          <p:nvPr/>
        </p:nvSpPr>
        <p:spPr bwMode="auto">
          <a:xfrm>
            <a:off x="1752600" y="2209800"/>
            <a:ext cx="609600" cy="533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350" name="Text Box 14"/>
          <p:cNvSpPr txBox="1">
            <a:spLocks noChangeArrowheads="1"/>
          </p:cNvSpPr>
          <p:nvPr/>
        </p:nvSpPr>
        <p:spPr bwMode="auto">
          <a:xfrm>
            <a:off x="3276600" y="3657600"/>
            <a:ext cx="1752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/>
              <a:t>Hydrogen bonds</a:t>
            </a:r>
          </a:p>
        </p:txBody>
      </p:sp>
      <p:sp>
        <p:nvSpPr>
          <p:cNvPr id="14351" name="Line 15"/>
          <p:cNvSpPr>
            <a:spLocks noChangeShapeType="1"/>
          </p:cNvSpPr>
          <p:nvPr/>
        </p:nvSpPr>
        <p:spPr bwMode="auto">
          <a:xfrm flipV="1">
            <a:off x="4038600" y="2971800"/>
            <a:ext cx="0" cy="762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/>
      <p:bldP spid="14343" grpId="0"/>
      <p:bldP spid="14345" grpId="0"/>
      <p:bldP spid="14345" grpId="1"/>
      <p:bldP spid="14346" grpId="0" animBg="1"/>
      <p:bldP spid="14346" grpId="1" animBg="1"/>
      <p:bldP spid="14347" grpId="0" animBg="1"/>
      <p:bldP spid="14347" grpId="1" animBg="1"/>
      <p:bldP spid="14348" grpId="0" animBg="1"/>
      <p:bldP spid="14348" grpId="1" animBg="1"/>
      <p:bldP spid="14350" grpId="0"/>
      <p:bldP spid="1435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0" y="2667000"/>
            <a:ext cx="883920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tabLst>
                <a:tab pos="344488" algn="l"/>
                <a:tab pos="796925" algn="l"/>
                <a:tab pos="1204913" algn="l"/>
              </a:tabLst>
            </a:pPr>
            <a:r>
              <a:rPr lang="en-US" sz="1900" dirty="0" smtClean="0">
                <a:latin typeface="Geneva" pitchFamily="-107" charset="0"/>
              </a:rPr>
              <a:t>III.  </a:t>
            </a:r>
            <a:r>
              <a:rPr lang="en-US" sz="1900" dirty="0">
                <a:latin typeface="Geneva" pitchFamily="-107" charset="0"/>
              </a:rPr>
              <a:t>The importance of nucleotide sequences</a:t>
            </a:r>
          </a:p>
          <a:p>
            <a:pPr>
              <a:tabLst>
                <a:tab pos="344488" algn="l"/>
                <a:tab pos="796925" algn="l"/>
                <a:tab pos="1204913" algn="l"/>
              </a:tabLst>
            </a:pPr>
            <a:r>
              <a:rPr lang="en-US" sz="1900" dirty="0">
                <a:latin typeface="Geneva" pitchFamily="-107" charset="0"/>
              </a:rPr>
              <a:t>	A.  An elm, an elk, and an eel</a:t>
            </a:r>
          </a:p>
          <a:p>
            <a:pPr>
              <a:tabLst>
                <a:tab pos="344488" algn="l"/>
                <a:tab pos="796925" algn="l"/>
                <a:tab pos="1204913" algn="l"/>
              </a:tabLst>
            </a:pPr>
            <a:r>
              <a:rPr lang="en-US" sz="1900" dirty="0">
                <a:latin typeface="Geneva" pitchFamily="-107" charset="0"/>
              </a:rPr>
              <a:t>		1.  All different organisms with the exact same nucleotide</a:t>
            </a:r>
            <a:r>
              <a:rPr lang="en-US" sz="1900" dirty="0" smtClean="0">
                <a:latin typeface="Geneva" pitchFamily="-107" charset="0"/>
              </a:rPr>
              <a:t> 		</a:t>
            </a:r>
            <a:r>
              <a:rPr lang="en-US" sz="1900" dirty="0" smtClean="0">
                <a:latin typeface="Geneva" pitchFamily="-107" charset="0"/>
              </a:rPr>
              <a:t>		bases </a:t>
            </a:r>
            <a:endParaRPr lang="en-US" sz="1900" dirty="0">
              <a:latin typeface="Geneva" pitchFamily="-107" charset="0"/>
            </a:endParaRPr>
          </a:p>
          <a:p>
            <a:pPr>
              <a:tabLst>
                <a:tab pos="344488" algn="l"/>
                <a:tab pos="796925" algn="l"/>
                <a:tab pos="1204913" algn="l"/>
              </a:tabLst>
            </a:pPr>
            <a:r>
              <a:rPr lang="en-US" sz="1900" dirty="0">
                <a:latin typeface="Geneva" pitchFamily="-107" charset="0"/>
              </a:rPr>
              <a:t>			a.  Adenine, cytosine, guanine, thymine</a:t>
            </a:r>
            <a:endParaRPr lang="en-US" sz="1900" dirty="0"/>
          </a:p>
        </p:txBody>
      </p:sp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0" y="4114800"/>
            <a:ext cx="89154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marL="974725" indent="-974725">
              <a:tabLst>
                <a:tab pos="630238" algn="l"/>
                <a:tab pos="1204913" algn="l"/>
              </a:tabLst>
            </a:pPr>
            <a:r>
              <a:rPr lang="en-US" sz="2000" dirty="0">
                <a:latin typeface="Geneva" pitchFamily="-107" charset="0"/>
              </a:rPr>
              <a:t>	</a:t>
            </a:r>
            <a:r>
              <a:rPr lang="en-US" sz="1900" dirty="0">
                <a:latin typeface="Geneva" pitchFamily="-107" charset="0"/>
              </a:rPr>
              <a:t>2.  How can they be so different having the same genetic material?</a:t>
            </a:r>
            <a:endParaRPr lang="en-US" sz="1900" dirty="0"/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0" y="4419600"/>
            <a:ext cx="8915400" cy="2154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tabLst>
                <a:tab pos="1204913" algn="l"/>
                <a:tab pos="1603375" algn="l"/>
                <a:tab pos="2055813" algn="l"/>
                <a:tab pos="2454275" algn="l"/>
              </a:tabLst>
            </a:pPr>
            <a:r>
              <a:rPr lang="en-US" sz="2000" dirty="0">
                <a:latin typeface="Geneva" pitchFamily="-107" charset="0"/>
              </a:rPr>
              <a:t>	</a:t>
            </a:r>
            <a:r>
              <a:rPr lang="en-US" sz="1900" dirty="0">
                <a:latin typeface="Geneva" pitchFamily="-107" charset="0"/>
              </a:rPr>
              <a:t>a.  By the sequence of their 4 nucleotides</a:t>
            </a:r>
          </a:p>
          <a:p>
            <a:pPr>
              <a:tabLst>
                <a:tab pos="1204913" algn="l"/>
                <a:tab pos="1603375" algn="l"/>
                <a:tab pos="2055813" algn="l"/>
                <a:tab pos="2454275" algn="l"/>
              </a:tabLst>
            </a:pPr>
            <a:r>
              <a:rPr lang="en-US" sz="1900" dirty="0">
                <a:latin typeface="Geneva" pitchFamily="-107" charset="0"/>
              </a:rPr>
              <a:t>	</a:t>
            </a:r>
            <a:r>
              <a:rPr lang="en-US" sz="1900" dirty="0" err="1">
                <a:latin typeface="Geneva" pitchFamily="-107" charset="0"/>
              </a:rPr>
              <a:t>b</a:t>
            </a:r>
            <a:r>
              <a:rPr lang="en-US" sz="1900" dirty="0">
                <a:latin typeface="Geneva" pitchFamily="-107" charset="0"/>
              </a:rPr>
              <a:t>.  The sequence of nucleotides forms the unique genetic 	</a:t>
            </a:r>
            <a:r>
              <a:rPr lang="en-US" sz="1900" dirty="0" smtClean="0">
                <a:latin typeface="Geneva" pitchFamily="-107" charset="0"/>
              </a:rPr>
              <a:t>		info </a:t>
            </a:r>
            <a:r>
              <a:rPr lang="en-US" sz="1900" dirty="0">
                <a:latin typeface="Geneva" pitchFamily="-107" charset="0"/>
              </a:rPr>
              <a:t>of an organism</a:t>
            </a:r>
          </a:p>
          <a:p>
            <a:pPr>
              <a:tabLst>
                <a:tab pos="1204913" algn="l"/>
                <a:tab pos="1603375" algn="l"/>
                <a:tab pos="2055813" algn="l"/>
                <a:tab pos="2454275" algn="l"/>
              </a:tabLst>
            </a:pPr>
            <a:r>
              <a:rPr lang="en-US" sz="1900" dirty="0" smtClean="0">
                <a:latin typeface="Geneva" pitchFamily="-107" charset="0"/>
              </a:rPr>
              <a:t>		1</a:t>
            </a:r>
            <a:r>
              <a:rPr lang="en-US" sz="1900" dirty="0">
                <a:latin typeface="Geneva" pitchFamily="-107" charset="0"/>
              </a:rPr>
              <a:t>.  The bases are the letters that make up the words 	</a:t>
            </a:r>
            <a:r>
              <a:rPr lang="en-US" sz="1900" dirty="0" smtClean="0">
                <a:latin typeface="Geneva" pitchFamily="-107" charset="0"/>
              </a:rPr>
              <a:t>	</a:t>
            </a:r>
            <a:r>
              <a:rPr lang="en-US" sz="1900" dirty="0" smtClean="0">
                <a:latin typeface="Geneva" pitchFamily="-107" charset="0"/>
              </a:rPr>
              <a:t>		(</a:t>
            </a:r>
            <a:r>
              <a:rPr lang="en-US" sz="1900" dirty="0">
                <a:latin typeface="Geneva" pitchFamily="-107" charset="0"/>
              </a:rPr>
              <a:t>genes)</a:t>
            </a:r>
          </a:p>
          <a:p>
            <a:pPr>
              <a:tabLst>
                <a:tab pos="1204913" algn="l"/>
                <a:tab pos="1603375" algn="l"/>
                <a:tab pos="2055813" algn="l"/>
                <a:tab pos="2454275" algn="l"/>
              </a:tabLst>
            </a:pPr>
            <a:r>
              <a:rPr lang="en-US" sz="1900" dirty="0" smtClean="0">
                <a:latin typeface="Geneva" pitchFamily="-107" charset="0"/>
              </a:rPr>
              <a:t>			a</a:t>
            </a:r>
            <a:r>
              <a:rPr lang="en-US" sz="1900" dirty="0">
                <a:latin typeface="Geneva" pitchFamily="-107" charset="0"/>
              </a:rPr>
              <a:t>.  </a:t>
            </a:r>
            <a:r>
              <a:rPr lang="en-US" sz="1900" dirty="0" err="1">
                <a:latin typeface="Geneva" pitchFamily="-107" charset="0"/>
              </a:rPr>
              <a:t>Example</a:t>
            </a:r>
            <a:r>
              <a:rPr lang="en-US" sz="1900" dirty="0" err="1">
                <a:latin typeface="Geneva" pitchFamily="-107" charset="0"/>
                <a:sym typeface="Wingdings" pitchFamily="-107" charset="2"/>
              </a:rPr>
              <a:t></a:t>
            </a:r>
            <a:r>
              <a:rPr lang="en-US" sz="1900" dirty="0">
                <a:latin typeface="Geneva" pitchFamily="-107" charset="0"/>
              </a:rPr>
              <a:t> A-T-T-G-A-C carries different info</a:t>
            </a:r>
            <a:r>
              <a:rPr lang="en-US" sz="1900" dirty="0" smtClean="0">
                <a:latin typeface="Geneva" pitchFamily="-107" charset="0"/>
              </a:rPr>
              <a:t> 			</a:t>
            </a:r>
            <a:r>
              <a:rPr lang="en-US" sz="1900" dirty="0" smtClean="0">
                <a:latin typeface="Geneva" pitchFamily="-107" charset="0"/>
              </a:rPr>
              <a:t>				from </a:t>
            </a:r>
            <a:r>
              <a:rPr lang="en-US" sz="1900" dirty="0">
                <a:latin typeface="Geneva" pitchFamily="-107" charset="0"/>
              </a:rPr>
              <a:t>T-C-C-A-A-A</a:t>
            </a:r>
            <a:endParaRPr lang="en-US" sz="1900" dirty="0"/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0" y="0"/>
            <a:ext cx="914400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290513" algn="l"/>
                <a:tab pos="742950" algn="l"/>
                <a:tab pos="1141413" algn="l"/>
              </a:tabLst>
            </a:pPr>
            <a:r>
              <a:rPr lang="en-US" sz="1900" dirty="0" smtClean="0">
                <a:latin typeface="Geneva" pitchFamily="33" charset="0"/>
              </a:rPr>
              <a:t>II.  </a:t>
            </a:r>
            <a:r>
              <a:rPr lang="en-US" sz="1900" dirty="0">
                <a:latin typeface="Geneva" pitchFamily="33" charset="0"/>
              </a:rPr>
              <a:t>Structure of RNA</a:t>
            </a:r>
          </a:p>
          <a:p>
            <a:pPr>
              <a:tabLst>
                <a:tab pos="290513" algn="l"/>
                <a:tab pos="742950" algn="l"/>
                <a:tab pos="1141413" algn="l"/>
              </a:tabLst>
            </a:pPr>
            <a:r>
              <a:rPr lang="en-US" sz="1900" dirty="0">
                <a:latin typeface="Geneva" pitchFamily="33" charset="0"/>
              </a:rPr>
              <a:t>	A.  What is RNA?</a:t>
            </a:r>
          </a:p>
          <a:p>
            <a:pPr>
              <a:tabLst>
                <a:tab pos="290513" algn="l"/>
                <a:tab pos="742950" algn="l"/>
                <a:tab pos="1141413" algn="l"/>
              </a:tabLst>
            </a:pPr>
            <a:r>
              <a:rPr lang="en-US" sz="1900" dirty="0" smtClean="0">
                <a:latin typeface="Geneva" pitchFamily="33" charset="0"/>
              </a:rPr>
              <a:t>		1</a:t>
            </a:r>
            <a:r>
              <a:rPr lang="en-US" sz="1900" dirty="0">
                <a:latin typeface="Geneva" pitchFamily="33" charset="0"/>
              </a:rPr>
              <a:t>.  RNA (</a:t>
            </a:r>
            <a:r>
              <a:rPr lang="en-US" sz="1900" dirty="0" err="1">
                <a:latin typeface="Geneva" pitchFamily="33" charset="0"/>
              </a:rPr>
              <a:t>RiboNucleic</a:t>
            </a:r>
            <a:r>
              <a:rPr lang="en-US" sz="1900" dirty="0">
                <a:latin typeface="Geneva" pitchFamily="33" charset="0"/>
              </a:rPr>
              <a:t> Acid) is a single strand that is very similar to 	</a:t>
            </a:r>
            <a:r>
              <a:rPr lang="en-US" sz="1900" dirty="0" smtClean="0">
                <a:latin typeface="Geneva" pitchFamily="33" charset="0"/>
              </a:rPr>
              <a:t>		DNA</a:t>
            </a:r>
            <a:endParaRPr lang="en-US" sz="1900" dirty="0">
              <a:latin typeface="Geneva" pitchFamily="33" charset="0"/>
            </a:endParaRPr>
          </a:p>
          <a:p>
            <a:pPr>
              <a:tabLst>
                <a:tab pos="290513" algn="l"/>
                <a:tab pos="742950" algn="l"/>
                <a:tab pos="1141413" algn="l"/>
              </a:tabLst>
            </a:pPr>
            <a:r>
              <a:rPr lang="en-US" sz="1900" dirty="0" smtClean="0">
                <a:latin typeface="Geneva" pitchFamily="33" charset="0"/>
              </a:rPr>
              <a:t>		2</a:t>
            </a:r>
            <a:r>
              <a:rPr lang="en-US" sz="1900" dirty="0">
                <a:latin typeface="Geneva" pitchFamily="33" charset="0"/>
              </a:rPr>
              <a:t>.  What are the differences?</a:t>
            </a:r>
            <a:endParaRPr lang="en-US" sz="1900" dirty="0"/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0" y="1447800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681038" algn="l"/>
                <a:tab pos="1144588" algn="l"/>
              </a:tabLst>
            </a:pPr>
            <a:r>
              <a:rPr lang="en-US" sz="2000" dirty="0" smtClean="0">
                <a:latin typeface="Geneva" pitchFamily="33" charset="0"/>
              </a:rPr>
              <a:t>		</a:t>
            </a:r>
            <a:r>
              <a:rPr lang="en-US" sz="1900" dirty="0" smtClean="0">
                <a:latin typeface="Geneva" pitchFamily="33" charset="0"/>
              </a:rPr>
              <a:t>a</a:t>
            </a:r>
            <a:r>
              <a:rPr lang="en-US" sz="1900" dirty="0">
                <a:latin typeface="Geneva" pitchFamily="33" charset="0"/>
              </a:rPr>
              <a:t>.  Instead of the sugar </a:t>
            </a:r>
            <a:r>
              <a:rPr lang="en-US" sz="1900" dirty="0" err="1">
                <a:latin typeface="Geneva" pitchFamily="33" charset="0"/>
              </a:rPr>
              <a:t>deoxyribose</a:t>
            </a:r>
            <a:r>
              <a:rPr lang="en-US" sz="1900" dirty="0">
                <a:latin typeface="Geneva" pitchFamily="33" charset="0"/>
              </a:rPr>
              <a:t>, RNA has the sugar ribose</a:t>
            </a:r>
            <a:endParaRPr lang="en-US" sz="1900" dirty="0"/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0" y="1752600"/>
            <a:ext cx="9144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681038" algn="l"/>
                <a:tab pos="1141413" algn="l"/>
                <a:tab pos="1538288" algn="l"/>
              </a:tabLst>
            </a:pPr>
            <a:r>
              <a:rPr lang="en-US" sz="2000" dirty="0" smtClean="0">
                <a:latin typeface="Geneva" pitchFamily="33" charset="0"/>
              </a:rPr>
              <a:t>		</a:t>
            </a:r>
            <a:r>
              <a:rPr lang="en-US" sz="1900" dirty="0" err="1" smtClean="0">
                <a:latin typeface="Geneva" pitchFamily="33" charset="0"/>
              </a:rPr>
              <a:t>b</a:t>
            </a:r>
            <a:r>
              <a:rPr lang="en-US" sz="1900" dirty="0">
                <a:latin typeface="Geneva" pitchFamily="33" charset="0"/>
              </a:rPr>
              <a:t>.  The base thymine is replaced with the base </a:t>
            </a:r>
            <a:r>
              <a:rPr lang="en-US" sz="1900" dirty="0" err="1">
                <a:latin typeface="Geneva" pitchFamily="33" charset="0"/>
              </a:rPr>
              <a:t>uracil</a:t>
            </a:r>
            <a:r>
              <a:rPr lang="en-US" sz="1900" dirty="0">
                <a:latin typeface="Geneva" pitchFamily="33" charset="0"/>
              </a:rPr>
              <a:t> (U)</a:t>
            </a:r>
          </a:p>
          <a:p>
            <a:pPr>
              <a:tabLst>
                <a:tab pos="1141413" algn="l"/>
                <a:tab pos="1538288" algn="l"/>
              </a:tabLst>
            </a:pPr>
            <a:r>
              <a:rPr lang="en-US" sz="1900" dirty="0" smtClean="0">
                <a:latin typeface="Geneva" pitchFamily="33" charset="0"/>
              </a:rPr>
              <a:t>		1</a:t>
            </a:r>
            <a:r>
              <a:rPr lang="en-US" sz="1900" dirty="0">
                <a:latin typeface="Geneva" pitchFamily="33" charset="0"/>
              </a:rPr>
              <a:t>.  DNA</a:t>
            </a:r>
            <a:r>
              <a:rPr lang="en-US" sz="1900" dirty="0">
                <a:latin typeface="Geneva" pitchFamily="33" charset="0"/>
                <a:sym typeface="Wingdings" pitchFamily="33" charset="2"/>
              </a:rPr>
              <a:t></a:t>
            </a:r>
            <a:r>
              <a:rPr lang="en-US" sz="1900" dirty="0">
                <a:latin typeface="Geneva" pitchFamily="33" charset="0"/>
              </a:rPr>
              <a:t>  A T C G T G T</a:t>
            </a:r>
          </a:p>
          <a:p>
            <a:pPr>
              <a:tabLst>
                <a:tab pos="1141413" algn="l"/>
                <a:tab pos="1541463" algn="l"/>
              </a:tabLst>
            </a:pPr>
            <a:r>
              <a:rPr lang="en-US" sz="1900" dirty="0" smtClean="0">
                <a:latin typeface="Geneva" pitchFamily="33" charset="0"/>
              </a:rPr>
              <a:t>			 RNA</a:t>
            </a:r>
            <a:r>
              <a:rPr lang="en-US" sz="1900" dirty="0">
                <a:latin typeface="Geneva" pitchFamily="33" charset="0"/>
                <a:sym typeface="Wingdings" pitchFamily="33" charset="2"/>
              </a:rPr>
              <a:t></a:t>
            </a:r>
            <a:r>
              <a:rPr lang="en-US" sz="1900" dirty="0">
                <a:latin typeface="Geneva" pitchFamily="33" charset="0"/>
              </a:rPr>
              <a:t>  A </a:t>
            </a:r>
            <a:r>
              <a:rPr lang="en-US" sz="1900" b="1" dirty="0">
                <a:solidFill>
                  <a:srgbClr val="FF0000"/>
                </a:solidFill>
                <a:latin typeface="Geneva" pitchFamily="33" charset="0"/>
              </a:rPr>
              <a:t>U</a:t>
            </a:r>
            <a:r>
              <a:rPr lang="en-US" sz="1900" dirty="0">
                <a:latin typeface="Geneva" pitchFamily="33" charset="0"/>
              </a:rPr>
              <a:t> C G </a:t>
            </a:r>
            <a:r>
              <a:rPr lang="en-US" sz="1900" b="1" dirty="0">
                <a:solidFill>
                  <a:srgbClr val="FF0000"/>
                </a:solidFill>
                <a:latin typeface="Geneva" pitchFamily="33" charset="0"/>
              </a:rPr>
              <a:t>U</a:t>
            </a:r>
            <a:r>
              <a:rPr lang="en-US" sz="1900" dirty="0">
                <a:latin typeface="Geneva" pitchFamily="33" charset="0"/>
              </a:rPr>
              <a:t> G </a:t>
            </a:r>
            <a:r>
              <a:rPr lang="en-US" sz="1900" b="1" dirty="0">
                <a:solidFill>
                  <a:srgbClr val="FF0000"/>
                </a:solidFill>
                <a:latin typeface="Geneva" pitchFamily="33" charset="0"/>
              </a:rPr>
              <a:t>U</a:t>
            </a:r>
            <a:endParaRPr lang="en-US" sz="19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1" grpId="0"/>
      <p:bldP spid="17412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381000" y="1676400"/>
            <a:ext cx="8382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452438" algn="l"/>
                <a:tab pos="860425" algn="l"/>
              </a:tabLst>
            </a:pPr>
            <a:r>
              <a:rPr lang="en-US" sz="2000" dirty="0" smtClean="0">
                <a:latin typeface="Geneva" pitchFamily="-107" charset="0"/>
              </a:rPr>
              <a:t>I.  </a:t>
            </a:r>
            <a:r>
              <a:rPr lang="en-US" sz="2000" dirty="0">
                <a:latin typeface="Geneva" pitchFamily="-107" charset="0"/>
              </a:rPr>
              <a:t>Replication of DNA</a:t>
            </a:r>
          </a:p>
          <a:p>
            <a:pPr>
              <a:tabLst>
                <a:tab pos="452438" algn="l"/>
                <a:tab pos="860425" algn="l"/>
              </a:tabLst>
            </a:pPr>
            <a:r>
              <a:rPr lang="en-US" sz="2000" dirty="0">
                <a:latin typeface="Geneva" pitchFamily="-107" charset="0"/>
              </a:rPr>
              <a:t>	A.  Before a cell can divide its DNA must be copied</a:t>
            </a:r>
          </a:p>
          <a:p>
            <a:pPr>
              <a:tabLst>
                <a:tab pos="452438" algn="l"/>
                <a:tab pos="860425" algn="l"/>
              </a:tabLst>
            </a:pPr>
            <a:r>
              <a:rPr lang="en-US" sz="2000" dirty="0">
                <a:latin typeface="Geneva" pitchFamily="-107" charset="0"/>
              </a:rPr>
              <a:t>	B.  Replication</a:t>
            </a:r>
          </a:p>
          <a:p>
            <a:pPr>
              <a:tabLst>
                <a:tab pos="452438" algn="l"/>
                <a:tab pos="860425" algn="l"/>
              </a:tabLst>
            </a:pPr>
            <a:r>
              <a:rPr lang="en-US" sz="2000" dirty="0">
                <a:latin typeface="Geneva" pitchFamily="-107" charset="0"/>
              </a:rPr>
              <a:t>		1.  The processing of coping DNA</a:t>
            </a:r>
            <a:endParaRPr lang="en-US" dirty="0"/>
          </a:p>
        </p:txBody>
      </p:sp>
      <p:pic>
        <p:nvPicPr>
          <p:cNvPr id="18437" name="Picture 5" descr="replication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5000" y="3276600"/>
            <a:ext cx="1103313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40" name="AutoShape 8"/>
          <p:cNvSpPr>
            <a:spLocks noChangeArrowheads="1"/>
          </p:cNvSpPr>
          <p:nvPr/>
        </p:nvSpPr>
        <p:spPr bwMode="auto">
          <a:xfrm>
            <a:off x="3276600" y="4191000"/>
            <a:ext cx="990600" cy="152400"/>
          </a:xfrm>
          <a:prstGeom prst="rightArrow">
            <a:avLst>
              <a:gd name="adj1" fmla="val 50000"/>
              <a:gd name="adj2" fmla="val 1625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8441" name="Picture 9" descr="replication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3429000"/>
            <a:ext cx="1446213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0" y="556260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258888" algn="l"/>
              </a:tabLst>
            </a:pPr>
            <a:r>
              <a:rPr lang="en-US" dirty="0" smtClean="0"/>
              <a:t>	</a:t>
            </a:r>
            <a:r>
              <a:rPr lang="en-US" sz="2000" dirty="0" smtClean="0"/>
              <a:t>2.  </a:t>
            </a:r>
            <a:r>
              <a:rPr lang="en-US" sz="2000" dirty="0" err="1" smtClean="0"/>
              <a:t>Semiconservative</a:t>
            </a:r>
            <a:r>
              <a:rPr lang="en-US" sz="2000" dirty="0" smtClean="0"/>
              <a:t> model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0" y="304800"/>
            <a:ext cx="91440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u="sng" dirty="0" smtClean="0"/>
              <a:t>10.4-DNA replication depends on specific base pairing</a:t>
            </a:r>
          </a:p>
          <a:p>
            <a:pPr>
              <a:tabLst>
                <a:tab pos="1316038" algn="l"/>
                <a:tab pos="1712913" algn="l"/>
              </a:tabLst>
            </a:pPr>
            <a:r>
              <a:rPr lang="en-US" sz="2000" dirty="0" smtClean="0"/>
              <a:t>Objective:	1)  </a:t>
            </a:r>
            <a:r>
              <a:rPr lang="en-US" sz="2000" dirty="0" smtClean="0">
                <a:latin typeface="Geneva" pitchFamily="-107" charset="0"/>
              </a:rPr>
              <a:t>Explain the role of complimentary base pairing in 			the replication of DNA</a:t>
            </a:r>
          </a:p>
          <a:p>
            <a:pPr>
              <a:tabLst>
                <a:tab pos="1316038" algn="l"/>
                <a:tab pos="1830388" algn="l"/>
              </a:tabLst>
            </a:pPr>
            <a:r>
              <a:rPr lang="en-US" sz="2000" dirty="0" smtClean="0">
                <a:latin typeface="Geneva" pitchFamily="-107" charset="0"/>
              </a:rPr>
              <a:t>	2)  Summarize the main features of DNA replication</a:t>
            </a:r>
            <a:endParaRPr lang="en-US" sz="2000" dirty="0" smtClean="0"/>
          </a:p>
          <a:p>
            <a:pPr>
              <a:tabLst>
                <a:tab pos="1316038" algn="l"/>
              </a:tabLst>
            </a:pPr>
            <a:endParaRPr lang="en-US" sz="2000" u="sng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5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8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18440" grpId="0" animBg="1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3" descr="DNA Replication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29401" y="1089997"/>
            <a:ext cx="2514600" cy="57680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304800" y="304800"/>
            <a:ext cx="85344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452438" algn="l"/>
                <a:tab pos="860425" algn="l"/>
                <a:tab pos="1312863" algn="l"/>
                <a:tab pos="1711325" algn="l"/>
                <a:tab pos="2173288" algn="l"/>
              </a:tabLst>
            </a:pPr>
            <a:r>
              <a:rPr lang="en-US" sz="2000" dirty="0">
                <a:latin typeface="Geneva" pitchFamily="-107" charset="0"/>
              </a:rPr>
              <a:t>	C.  How replication works</a:t>
            </a:r>
          </a:p>
          <a:p>
            <a:pPr>
              <a:tabLst>
                <a:tab pos="452438" algn="l"/>
                <a:tab pos="860425" algn="l"/>
                <a:tab pos="1312863" algn="l"/>
                <a:tab pos="1711325" algn="l"/>
                <a:tab pos="2173288" algn="l"/>
              </a:tabLst>
            </a:pPr>
            <a:r>
              <a:rPr lang="en-US" sz="2000" dirty="0">
                <a:latin typeface="Geneva" pitchFamily="-107" charset="0"/>
              </a:rPr>
              <a:t>		1.  The 2 strands of the DNA molecule “unzip” to expose 			the </a:t>
            </a:r>
            <a:r>
              <a:rPr lang="en-US" sz="2000" dirty="0" smtClean="0">
                <a:latin typeface="Geneva" pitchFamily="-107" charset="0"/>
              </a:rPr>
              <a:t>bases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1219200"/>
            <a:ext cx="6629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452438" algn="l"/>
                <a:tab pos="860425" algn="l"/>
                <a:tab pos="1312863" algn="l"/>
                <a:tab pos="1711325" algn="l"/>
                <a:tab pos="2173288" algn="l"/>
              </a:tabLst>
            </a:pPr>
            <a:r>
              <a:rPr lang="en-US" sz="2000" dirty="0" smtClean="0">
                <a:latin typeface="Geneva" pitchFamily="-107" charset="0"/>
              </a:rPr>
              <a:t>			a.  Replication </a:t>
            </a:r>
            <a:r>
              <a:rPr lang="en-US" sz="2000" dirty="0" err="1" smtClean="0">
                <a:latin typeface="Geneva" pitchFamily="-107" charset="0"/>
              </a:rPr>
              <a:t>Fork</a:t>
            </a:r>
            <a:r>
              <a:rPr lang="en-US" sz="2000" dirty="0" err="1" smtClean="0">
                <a:latin typeface="Geneva" pitchFamily="-107" charset="0"/>
                <a:sym typeface="Wingdings" pitchFamily="-107" charset="2"/>
              </a:rPr>
              <a:t></a:t>
            </a:r>
            <a:r>
              <a:rPr lang="en-US" sz="2000" dirty="0" smtClean="0">
                <a:latin typeface="Geneva" pitchFamily="-107" charset="0"/>
              </a:rPr>
              <a:t> Point of </a:t>
            </a:r>
            <a:r>
              <a:rPr lang="en-US" sz="2000" dirty="0" err="1" smtClean="0">
                <a:latin typeface="Geneva" pitchFamily="-107" charset="0"/>
              </a:rPr>
              <a:t>seperation</a:t>
            </a:r>
            <a:endParaRPr lang="en-US" sz="2000" dirty="0" smtClean="0">
              <a:latin typeface="Geneva" pitchFamily="-107" charset="0"/>
            </a:endParaRPr>
          </a:p>
          <a:p>
            <a:pPr>
              <a:tabLst>
                <a:tab pos="452438" algn="l"/>
                <a:tab pos="860425" algn="l"/>
                <a:tab pos="1312863" algn="l"/>
                <a:tab pos="1711325" algn="l"/>
                <a:tab pos="2173288" algn="l"/>
              </a:tabLst>
            </a:pPr>
            <a:r>
              <a:rPr lang="en-US" sz="2000" dirty="0" smtClean="0">
                <a:latin typeface="Geneva" pitchFamily="-107" charset="0"/>
              </a:rPr>
              <a:t>			</a:t>
            </a:r>
            <a:r>
              <a:rPr lang="en-US" sz="2000" dirty="0" err="1" smtClean="0">
                <a:latin typeface="Geneva" pitchFamily="-107" charset="0"/>
              </a:rPr>
              <a:t>b</a:t>
            </a:r>
            <a:r>
              <a:rPr lang="en-US" sz="2000" dirty="0" smtClean="0">
                <a:latin typeface="Geneva" pitchFamily="-107" charset="0"/>
              </a:rPr>
              <a:t>.  Chain separated by the enzyme </a:t>
            </a:r>
            <a:r>
              <a:rPr lang="en-US" sz="2000" dirty="0" err="1" smtClean="0">
                <a:latin typeface="Geneva" pitchFamily="-107" charset="0"/>
              </a:rPr>
              <a:t>helicase</a:t>
            </a:r>
            <a:endParaRPr lang="en-US" sz="2000" dirty="0" smtClean="0">
              <a:latin typeface="Geneva" pitchFamily="-107" charset="0"/>
            </a:endParaRPr>
          </a:p>
          <a:p>
            <a:pPr>
              <a:tabLst>
                <a:tab pos="452438" algn="l"/>
                <a:tab pos="860425" algn="l"/>
                <a:tab pos="1312863" algn="l"/>
                <a:tab pos="1711325" algn="l"/>
                <a:tab pos="2173288" algn="l"/>
              </a:tabLst>
            </a:pPr>
            <a:r>
              <a:rPr lang="en-US" sz="2000" dirty="0" smtClean="0">
                <a:latin typeface="Geneva" pitchFamily="-107" charset="0"/>
              </a:rPr>
              <a:t>				1.  What bonds are broken by </a:t>
            </a:r>
            <a:r>
              <a:rPr lang="en-US" sz="2000" dirty="0" err="1" smtClean="0">
                <a:latin typeface="Geneva" pitchFamily="-107" charset="0"/>
              </a:rPr>
              <a:t>helicase</a:t>
            </a:r>
            <a:r>
              <a:rPr lang="en-US" sz="2000" dirty="0" smtClean="0">
                <a:latin typeface="Geneva" pitchFamily="-107" charset="0"/>
              </a:rPr>
              <a:t> 					as it moves up the DNA chain?</a:t>
            </a:r>
            <a:endParaRPr lang="en-US" sz="2000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0" y="2438400"/>
            <a:ext cx="6629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712913" algn="l"/>
              </a:tabLst>
            </a:pPr>
            <a:r>
              <a:rPr lang="en-US" sz="2000" dirty="0" smtClean="0"/>
              <a:t>	2.  Origin of replication</a:t>
            </a:r>
          </a:p>
          <a:p>
            <a:pPr>
              <a:tabLst>
                <a:tab pos="1712913" algn="l"/>
                <a:tab pos="2052638" algn="l"/>
                <a:tab pos="2403475" algn="l"/>
              </a:tabLst>
            </a:pPr>
            <a:r>
              <a:rPr lang="en-US" sz="2000" dirty="0" smtClean="0"/>
              <a:t>		a.  DNA sequence that signifies where 			</a:t>
            </a:r>
            <a:r>
              <a:rPr lang="en-US" sz="2000" dirty="0" err="1" smtClean="0"/>
              <a:t>helicase</a:t>
            </a:r>
            <a:r>
              <a:rPr lang="en-US" sz="2000" dirty="0" smtClean="0"/>
              <a:t> will attach and start 			replication</a:t>
            </a:r>
            <a:endParaRPr lang="en-US" sz="2000" dirty="0"/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304800" y="3657600"/>
            <a:ext cx="624840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marL="1198563" indent="-1198563">
              <a:tabLst>
                <a:tab pos="860425" algn="l"/>
                <a:tab pos="1258888" algn="l"/>
                <a:tab pos="1711325" algn="l"/>
              </a:tabLst>
            </a:pPr>
            <a:r>
              <a:rPr lang="en-US" sz="2000" dirty="0">
                <a:latin typeface="Geneva" pitchFamily="-107" charset="0"/>
              </a:rPr>
              <a:t>	2.  The enzyme DNA polymerase binds to</a:t>
            </a:r>
            <a:r>
              <a:rPr lang="en-US" sz="2000" dirty="0" smtClean="0">
                <a:latin typeface="Geneva" pitchFamily="-107" charset="0"/>
              </a:rPr>
              <a:t> 	separated </a:t>
            </a:r>
            <a:r>
              <a:rPr lang="en-US" sz="2000" dirty="0">
                <a:latin typeface="Geneva" pitchFamily="-107" charset="0"/>
              </a:rPr>
              <a:t>chains of DNA</a:t>
            </a:r>
          </a:p>
          <a:p>
            <a:pPr marL="1198563" indent="-1198563">
              <a:tabLst>
                <a:tab pos="860425" algn="l"/>
                <a:tab pos="1258888" algn="l"/>
                <a:tab pos="1598613" algn="l"/>
              </a:tabLst>
            </a:pPr>
            <a:r>
              <a:rPr lang="en-US" sz="2000" dirty="0" smtClean="0">
                <a:latin typeface="Geneva" pitchFamily="-107" charset="0"/>
              </a:rPr>
              <a:t>		a</a:t>
            </a:r>
            <a:r>
              <a:rPr lang="en-US" sz="2000" dirty="0">
                <a:latin typeface="Geneva" pitchFamily="-107" charset="0"/>
              </a:rPr>
              <a:t>.  Brings new nucleotides to the</a:t>
            </a:r>
            <a:r>
              <a:rPr lang="en-US" sz="2000" dirty="0" smtClean="0">
                <a:latin typeface="Geneva" pitchFamily="-107" charset="0"/>
              </a:rPr>
              <a:t> 		“</a:t>
            </a:r>
            <a:r>
              <a:rPr lang="en-US" sz="2000" dirty="0">
                <a:latin typeface="Geneva" pitchFamily="-107" charset="0"/>
              </a:rPr>
              <a:t>unzipped” DNA</a:t>
            </a:r>
          </a:p>
          <a:p>
            <a:pPr marL="1198563" indent="-1198563">
              <a:tabLst>
                <a:tab pos="860425" algn="l"/>
                <a:tab pos="1258888" algn="l"/>
                <a:tab pos="1598613" algn="l"/>
              </a:tabLst>
            </a:pPr>
            <a:r>
              <a:rPr lang="en-US" sz="2000" dirty="0" smtClean="0">
                <a:latin typeface="Geneva" pitchFamily="-107" charset="0"/>
              </a:rPr>
              <a:t>		</a:t>
            </a:r>
            <a:r>
              <a:rPr lang="en-US" sz="2000" dirty="0" err="1" smtClean="0">
                <a:latin typeface="Geneva" pitchFamily="-107" charset="0"/>
              </a:rPr>
              <a:t>b</a:t>
            </a:r>
            <a:r>
              <a:rPr lang="en-US" sz="2000" dirty="0">
                <a:latin typeface="Geneva" pitchFamily="-107" charset="0"/>
              </a:rPr>
              <a:t>.  Moves along the exposed DNA and</a:t>
            </a:r>
            <a:r>
              <a:rPr lang="en-US" sz="2000" dirty="0" smtClean="0">
                <a:latin typeface="Geneva" pitchFamily="-107" charset="0"/>
              </a:rPr>
              <a:t> 		pairs </a:t>
            </a:r>
            <a:r>
              <a:rPr lang="en-US" sz="2000" dirty="0">
                <a:latin typeface="Geneva" pitchFamily="-107" charset="0"/>
              </a:rPr>
              <a:t>complementary bases (A-T &amp;</a:t>
            </a:r>
            <a:r>
              <a:rPr lang="en-US" sz="2000" dirty="0" smtClean="0">
                <a:latin typeface="Geneva" pitchFamily="-107" charset="0"/>
              </a:rPr>
              <a:t> 		G</a:t>
            </a:r>
            <a:r>
              <a:rPr lang="en-US" sz="2000" dirty="0">
                <a:latin typeface="Geneva" pitchFamily="-107" charset="0"/>
              </a:rPr>
              <a:t>-C)</a:t>
            </a:r>
            <a:endParaRPr lang="en-US" dirty="0"/>
          </a:p>
        </p:txBody>
      </p:sp>
      <p:pic>
        <p:nvPicPr>
          <p:cNvPr id="7" name="Picture 3" descr="DNA Replication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29400" y="1066800"/>
            <a:ext cx="2514600" cy="5316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304800" y="304800"/>
            <a:ext cx="8458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1198563" indent="-1198563">
              <a:tabLst>
                <a:tab pos="860425" algn="l"/>
                <a:tab pos="1258888" algn="l"/>
              </a:tabLst>
            </a:pPr>
            <a:r>
              <a:rPr lang="en-US" sz="2000">
                <a:latin typeface="Geneva" pitchFamily="-107" charset="0"/>
              </a:rPr>
              <a:t>	3.  When replication is complete there are 2 identical DNA molecules</a:t>
            </a:r>
            <a:endParaRPr lang="en-US"/>
          </a:p>
        </p:txBody>
      </p:sp>
      <p:pic>
        <p:nvPicPr>
          <p:cNvPr id="32771" name="Picture 3" descr="DNA Replicatio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1143000"/>
            <a:ext cx="7467600" cy="540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oi">
  <a:themeElements>
    <a:clrScheme name="Koi 1">
      <a:dk1>
        <a:srgbClr val="272776"/>
      </a:dk1>
      <a:lt1>
        <a:srgbClr val="F3F1E4"/>
      </a:lt1>
      <a:dk2>
        <a:srgbClr val="272776"/>
      </a:dk2>
      <a:lt2>
        <a:srgbClr val="808080"/>
      </a:lt2>
      <a:accent1>
        <a:srgbClr val="B8CFFB"/>
      </a:accent1>
      <a:accent2>
        <a:srgbClr val="DF8F74"/>
      </a:accent2>
      <a:accent3>
        <a:srgbClr val="F8F7EF"/>
      </a:accent3>
      <a:accent4>
        <a:srgbClr val="202064"/>
      </a:accent4>
      <a:accent5>
        <a:srgbClr val="D8E4FD"/>
      </a:accent5>
      <a:accent6>
        <a:srgbClr val="CA8168"/>
      </a:accent6>
      <a:hlink>
        <a:srgbClr val="7F97C2"/>
      </a:hlink>
      <a:folHlink>
        <a:srgbClr val="8BBE82"/>
      </a:folHlink>
    </a:clrScheme>
    <a:fontScheme name="Koi">
      <a:majorFont>
        <a:latin typeface="Helvetica"/>
        <a:ea typeface="ＭＳ Ｐゴシック"/>
        <a:cs typeface="ＭＳ Ｐゴシック"/>
      </a:majorFont>
      <a:minorFont>
        <a:latin typeface="Helvetica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08" charset="0"/>
            <a:ea typeface="ＭＳ Ｐゴシック" pitchFamily="-108" charset="-128"/>
            <a:cs typeface="ＭＳ Ｐゴシック" pitchFamily="-108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08" charset="0"/>
            <a:ea typeface="ＭＳ Ｐゴシック" pitchFamily="-108" charset="-128"/>
            <a:cs typeface="ＭＳ Ｐゴシック" pitchFamily="-108" charset="-128"/>
          </a:defRPr>
        </a:defPPr>
      </a:lstStyle>
    </a:lnDef>
  </a:objectDefaults>
  <a:extraClrSchemeLst>
    <a:extraClrScheme>
      <a:clrScheme name="Koi 1">
        <a:dk1>
          <a:srgbClr val="272776"/>
        </a:dk1>
        <a:lt1>
          <a:srgbClr val="F3F1E4"/>
        </a:lt1>
        <a:dk2>
          <a:srgbClr val="272776"/>
        </a:dk2>
        <a:lt2>
          <a:srgbClr val="808080"/>
        </a:lt2>
        <a:accent1>
          <a:srgbClr val="B8CFFB"/>
        </a:accent1>
        <a:accent2>
          <a:srgbClr val="DF8F74"/>
        </a:accent2>
        <a:accent3>
          <a:srgbClr val="F8F7EF"/>
        </a:accent3>
        <a:accent4>
          <a:srgbClr val="202064"/>
        </a:accent4>
        <a:accent5>
          <a:srgbClr val="D8E4FD"/>
        </a:accent5>
        <a:accent6>
          <a:srgbClr val="CA8168"/>
        </a:accent6>
        <a:hlink>
          <a:srgbClr val="7F97C2"/>
        </a:hlink>
        <a:folHlink>
          <a:srgbClr val="8BBE8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oi 2">
        <a:dk1>
          <a:srgbClr val="272776"/>
        </a:dk1>
        <a:lt1>
          <a:srgbClr val="F3F1E4"/>
        </a:lt1>
        <a:dk2>
          <a:srgbClr val="272776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8F7EF"/>
        </a:accent3>
        <a:accent4>
          <a:srgbClr val="202064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Macintosh HD:Applications:Microsoft Office 2004:Templates:Presentations:Designs:Koi</Template>
  <TotalTime>1689</TotalTime>
  <Words>1610</Words>
  <Application>Microsoft Macintosh PowerPoint</Application>
  <PresentationFormat>On-screen Show (4:3)</PresentationFormat>
  <Paragraphs>150</Paragraphs>
  <Slides>19</Slides>
  <Notes>18</Notes>
  <HiddenSlides>0</HiddenSlides>
  <MMClips>2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Koi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</vt:vector>
  </TitlesOfParts>
  <Company>Scott Thomas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Scott Thomas</dc:creator>
  <cp:lastModifiedBy>Scott Thomas</cp:lastModifiedBy>
  <cp:revision>11</cp:revision>
  <dcterms:created xsi:type="dcterms:W3CDTF">2011-01-21T18:27:57Z</dcterms:created>
  <dcterms:modified xsi:type="dcterms:W3CDTF">2011-01-21T21:41:51Z</dcterms:modified>
</cp:coreProperties>
</file>